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87"/>
    <p:restoredTop sz="93867"/>
  </p:normalViewPr>
  <p:slideViewPr>
    <p:cSldViewPr snapToGrid="0" snapToObjects="1">
      <p:cViewPr varScale="1">
        <p:scale>
          <a:sx n="155" d="100"/>
          <a:sy n="155" d="100"/>
        </p:scale>
        <p:origin x="8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002AB9-9026-47F0-A742-629D21567CB2}" type="doc">
      <dgm:prSet loTypeId="urn:microsoft.com/office/officeart/2005/8/layout/process4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0492B5EF-870D-4747-87B8-9111D2D8442B}">
      <dgm:prSet custT="1"/>
      <dgm:spPr>
        <a:solidFill>
          <a:schemeClr val="lt1">
            <a:hueOff val="0"/>
            <a:satOff val="0"/>
            <a:lumOff val="0"/>
            <a:alpha val="70000"/>
          </a:schemeClr>
        </a:solidFill>
        <a:ln>
          <a:noFill/>
        </a:ln>
      </dgm:spPr>
      <dgm:t>
        <a:bodyPr/>
        <a:lstStyle/>
        <a:p>
          <a:pPr algn="l"/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RNN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이 기존 </a:t>
          </a:r>
          <a:r>
            <a:rPr lang="ko-KR" sz="1400" b="1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뉴럴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 네트워크와 다른 점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?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 </a:t>
          </a:r>
          <a:br>
            <a:rPr lang="en-US" alt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</a:br>
          <a:br>
            <a:rPr lang="en-US" altLang="ko-KR" sz="1400" b="1" kern="1200" dirty="0"/>
          </a:br>
          <a:r>
            <a:rPr lang="en-US" sz="14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  <a:sym typeface="Wingdings" panose="05000000000000000000" pitchFamily="2" charset="2"/>
            </a:rPr>
            <a:t></a:t>
          </a:r>
          <a:r>
            <a:rPr lang="en-US" altLang="ko-KR" sz="1400" b="1" kern="1200" dirty="0">
              <a:sym typeface="Wingdings" pitchFamily="2" charset="2"/>
            </a:rPr>
            <a:t> </a:t>
          </a:r>
          <a:r>
            <a:rPr lang="ko-KR" altLang="en-US" sz="1400" b="0" kern="1200" dirty="0"/>
            <a:t>일종의 </a:t>
          </a:r>
          <a:r>
            <a:rPr lang="en-US" sz="1400" kern="1200" dirty="0"/>
            <a:t>‘</a:t>
          </a:r>
          <a:r>
            <a:rPr lang="ko-KR" sz="1400" b="1" kern="1200" dirty="0"/>
            <a:t>기억</a:t>
          </a:r>
          <a:r>
            <a:rPr lang="en-US" sz="1400" kern="1200" dirty="0"/>
            <a:t>’</a:t>
          </a:r>
          <a:r>
            <a:rPr lang="ko-KR" sz="1400" kern="1200" dirty="0"/>
            <a:t> </a:t>
          </a:r>
          <a:r>
            <a:rPr lang="ko-KR" altLang="en-US" sz="1400" kern="1200" dirty="0"/>
            <a:t>메커니즘</a:t>
          </a:r>
          <a:r>
            <a:rPr lang="en-US" sz="1400" kern="1200" dirty="0"/>
            <a:t>(</a:t>
          </a:r>
          <a:r>
            <a:rPr lang="ko-KR" sz="1400" kern="1200" dirty="0"/>
            <a:t>다른 말로</a:t>
          </a:r>
          <a:r>
            <a:rPr lang="en-US" altLang="ko-KR" sz="1400" kern="1200" dirty="0"/>
            <a:t>,</a:t>
          </a:r>
          <a:r>
            <a:rPr lang="ko-KR" sz="1400" kern="1200" dirty="0"/>
            <a:t> </a:t>
          </a:r>
          <a:r>
            <a:rPr lang="ko-KR" altLang="en-US" sz="1400" kern="1200" dirty="0"/>
            <a:t>특정 시점의 </a:t>
          </a:r>
          <a:r>
            <a:rPr lang="en-US" sz="1400" kern="1200" dirty="0"/>
            <a:t>hidden state)</a:t>
          </a:r>
          <a:r>
            <a:rPr lang="ko-KR" sz="1400" kern="1200" dirty="0"/>
            <a:t>을 갖고 있음</a:t>
          </a:r>
          <a:endParaRPr lang="en-US" sz="1400" kern="1200" dirty="0"/>
        </a:p>
      </dgm:t>
    </dgm:pt>
    <dgm:pt modelId="{45F67CCC-13B8-41D7-B58E-4C47B229630B}" type="parTrans" cxnId="{C92DA892-C95D-4788-A292-12A5A4D3FD73}">
      <dgm:prSet/>
      <dgm:spPr/>
      <dgm:t>
        <a:bodyPr/>
        <a:lstStyle/>
        <a:p>
          <a:endParaRPr lang="en-US"/>
        </a:p>
      </dgm:t>
    </dgm:pt>
    <dgm:pt modelId="{3153B65C-F344-4526-9C01-8B5569EB16E7}" type="sibTrans" cxnId="{C92DA892-C95D-4788-A292-12A5A4D3FD73}">
      <dgm:prSet/>
      <dgm:spPr/>
      <dgm:t>
        <a:bodyPr/>
        <a:lstStyle/>
        <a:p>
          <a:endParaRPr lang="en-US"/>
        </a:p>
      </dgm:t>
    </dgm:pt>
    <dgm:pt modelId="{E97928DF-0D45-4FEB-8CB3-E8C60795E4DA}">
      <dgm:prSet custT="1"/>
      <dgm:spPr>
        <a:solidFill>
          <a:schemeClr val="lt1">
            <a:hueOff val="0"/>
            <a:satOff val="0"/>
            <a:lumOff val="0"/>
            <a:alpha val="70000"/>
          </a:schemeClr>
        </a:solidFill>
        <a:ln>
          <a:noFill/>
        </a:ln>
      </dgm:spPr>
      <dgm:t>
        <a:bodyPr/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기억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: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 시간이 지난 지금까지의 입력 데이터를 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‘</a:t>
          </a:r>
          <a:r>
            <a:rPr lang="ko-KR" sz="1400" b="1" u="sng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요약한 정보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’</a:t>
          </a:r>
          <a:b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</a:b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  <a:sym typeface="Wingdings" panose="05000000000000000000" pitchFamily="2" charset="2"/>
            </a:rPr>
            <a:t></a:t>
          </a: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 </a:t>
          </a:r>
          <a:r>
            <a:rPr lang="ko-KR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새로운 입력을 접할 때마다 해당 정보를 종합해 네트웍이 자신의 기억을 수정</a:t>
          </a:r>
          <a:b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</a:b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  <a:sym typeface="Wingdings" panose="05000000000000000000" pitchFamily="2" charset="2"/>
            </a:rPr>
            <a:t></a:t>
          </a: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 </a:t>
          </a:r>
          <a:r>
            <a:rPr lang="ko-KR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인간이 </a:t>
          </a:r>
          <a:r>
            <a:rPr lang="ko-KR" sz="13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순차정보</a:t>
          </a: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(sequence of memories or information)</a:t>
          </a:r>
          <a:r>
            <a:rPr lang="ko-KR" sz="13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를</a:t>
          </a:r>
          <a:r>
            <a:rPr lang="ko-KR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 처리하는 방식과 </a:t>
          </a:r>
          <a:r>
            <a:rPr lang="ko-KR" alt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유사</a:t>
          </a:r>
          <a:endParaRPr lang="en-US" sz="13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Gill Sans MT" panose="020B0502020104020203"/>
            <a:ea typeface="+mn-ea"/>
            <a:cs typeface="+mn-cs"/>
          </a:endParaRPr>
        </a:p>
      </dgm:t>
    </dgm:pt>
    <dgm:pt modelId="{83485C84-82C1-4EAA-976D-D48405A462E8}" type="parTrans" cxnId="{5D4E7F9D-CE52-4AA6-B47D-85B4BA021C0E}">
      <dgm:prSet/>
      <dgm:spPr/>
      <dgm:t>
        <a:bodyPr/>
        <a:lstStyle/>
        <a:p>
          <a:endParaRPr lang="en-US"/>
        </a:p>
      </dgm:t>
    </dgm:pt>
    <dgm:pt modelId="{F4188CEA-A2AD-4BF1-AE2D-C6CAD851C2ED}" type="sibTrans" cxnId="{5D4E7F9D-CE52-4AA6-B47D-85B4BA021C0E}">
      <dgm:prSet/>
      <dgm:spPr/>
      <dgm:t>
        <a:bodyPr/>
        <a:lstStyle/>
        <a:p>
          <a:endParaRPr lang="en-US"/>
        </a:p>
      </dgm:t>
    </dgm:pt>
    <dgm:pt modelId="{98859A0C-853A-4C8B-8078-5C64D95F923D}">
      <dgm:prSet custT="1"/>
      <dgm:spPr>
        <a:solidFill>
          <a:schemeClr val="lt1">
            <a:hueOff val="0"/>
            <a:satOff val="0"/>
            <a:lumOff val="0"/>
            <a:alpha val="70000"/>
          </a:schemeClr>
        </a:solidFill>
        <a:ln>
          <a:noFill/>
        </a:ln>
      </dgm:spPr>
      <dgm:t>
        <a:bodyPr/>
        <a:lstStyle/>
        <a:p>
          <a:pPr algn="l"/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기억</a:t>
          </a:r>
          <a:r>
            <a:rPr lang="ko-KR" alt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을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 갱신하는 작업이 </a:t>
          </a:r>
          <a:r>
            <a:rPr lang="en-US" alt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‘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반복</a:t>
          </a:r>
          <a:r>
            <a:rPr lang="en-US" alt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’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되기 때문에 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‘Recurrent’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라는 이름이 붙음</a:t>
          </a:r>
          <a:b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</a:br>
          <a:r>
            <a:rPr lang="en-US" sz="1200" kern="1200" dirty="0">
              <a:sym typeface="Wingdings" panose="05000000000000000000" pitchFamily="2" charset="2"/>
            </a:rPr>
            <a:t></a:t>
          </a:r>
          <a:r>
            <a:rPr lang="ko-KR" sz="1200" kern="1200" dirty="0"/>
            <a:t> 이러한 구조로 아무리 긴 시퀀스의 정보도 처리할 수 있</a:t>
          </a:r>
          <a:r>
            <a:rPr lang="ko-KR" altLang="en-US" sz="1200" kern="1200" dirty="0"/>
            <a:t>고</a:t>
          </a:r>
          <a:r>
            <a:rPr lang="en-US" altLang="ko-KR" sz="1200" kern="1200" dirty="0"/>
            <a:t>,</a:t>
          </a:r>
          <a:r>
            <a:rPr lang="ko-KR" altLang="en-US" sz="1200" kern="1200" dirty="0"/>
            <a:t> </a:t>
          </a:r>
          <a:br>
            <a:rPr lang="en-US" altLang="ko-KR" sz="1200" kern="1200" dirty="0"/>
          </a:br>
          <a:r>
            <a:rPr lang="ko-KR" altLang="en-US" sz="1200" kern="1200" dirty="0"/>
            <a:t>     다음 흐름</a:t>
          </a:r>
          <a:r>
            <a:rPr lang="en-US" altLang="ko-KR" sz="1200" kern="1200" dirty="0"/>
            <a:t>(Sequence)</a:t>
          </a:r>
          <a:r>
            <a:rPr lang="ko-KR" altLang="en-US" sz="1200" kern="1200" dirty="0"/>
            <a:t>을 예측해볼 수도 있는 특징</a:t>
          </a:r>
          <a:endParaRPr lang="en-US" sz="1500" kern="1200" dirty="0"/>
        </a:p>
      </dgm:t>
    </dgm:pt>
    <dgm:pt modelId="{2F037D1C-EEF8-491A-A611-5F4D0380C8C2}" type="parTrans" cxnId="{8F979210-80BD-4671-9156-57ACBD0F914B}">
      <dgm:prSet/>
      <dgm:spPr/>
      <dgm:t>
        <a:bodyPr/>
        <a:lstStyle/>
        <a:p>
          <a:endParaRPr lang="en-US"/>
        </a:p>
      </dgm:t>
    </dgm:pt>
    <dgm:pt modelId="{824A8333-0648-4356-9830-D4BF24B8267B}" type="sibTrans" cxnId="{8F979210-80BD-4671-9156-57ACBD0F914B}">
      <dgm:prSet/>
      <dgm:spPr/>
      <dgm:t>
        <a:bodyPr/>
        <a:lstStyle/>
        <a:p>
          <a:endParaRPr lang="en-US"/>
        </a:p>
      </dgm:t>
    </dgm:pt>
    <dgm:pt modelId="{460759D5-AFB3-6447-BEE9-A6E8157D796E}" type="pres">
      <dgm:prSet presAssocID="{26002AB9-9026-47F0-A742-629D21567CB2}" presName="Name0" presStyleCnt="0">
        <dgm:presLayoutVars>
          <dgm:dir/>
          <dgm:animLvl val="lvl"/>
          <dgm:resizeHandles val="exact"/>
        </dgm:presLayoutVars>
      </dgm:prSet>
      <dgm:spPr/>
    </dgm:pt>
    <dgm:pt modelId="{EE9B798B-BAA4-104C-912F-C99193C7EF4C}" type="pres">
      <dgm:prSet presAssocID="{98859A0C-853A-4C8B-8078-5C64D95F923D}" presName="boxAndChildren" presStyleCnt="0"/>
      <dgm:spPr/>
    </dgm:pt>
    <dgm:pt modelId="{54FAB495-98A2-4045-933C-3CB7A68B1EC0}" type="pres">
      <dgm:prSet presAssocID="{98859A0C-853A-4C8B-8078-5C64D95F923D}" presName="parentTextBox" presStyleLbl="node1" presStyleIdx="0" presStyleCnt="3"/>
      <dgm:spPr/>
    </dgm:pt>
    <dgm:pt modelId="{4B6CB56A-2017-C640-B581-F699FF58E52B}" type="pres">
      <dgm:prSet presAssocID="{F4188CEA-A2AD-4BF1-AE2D-C6CAD851C2ED}" presName="sp" presStyleCnt="0"/>
      <dgm:spPr/>
    </dgm:pt>
    <dgm:pt modelId="{90B86B22-305A-224C-B6BD-AFF4B5A4C618}" type="pres">
      <dgm:prSet presAssocID="{E97928DF-0D45-4FEB-8CB3-E8C60795E4DA}" presName="arrowAndChildren" presStyleCnt="0"/>
      <dgm:spPr/>
    </dgm:pt>
    <dgm:pt modelId="{98300D8F-1FED-0347-A07A-48066A9DB08E}" type="pres">
      <dgm:prSet presAssocID="{E97928DF-0D45-4FEB-8CB3-E8C60795E4DA}" presName="parentTextArrow" presStyleLbl="node1" presStyleIdx="1" presStyleCnt="3"/>
      <dgm:spPr/>
    </dgm:pt>
    <dgm:pt modelId="{CA824D52-0529-3944-9464-9B1539D0912A}" type="pres">
      <dgm:prSet presAssocID="{3153B65C-F344-4526-9C01-8B5569EB16E7}" presName="sp" presStyleCnt="0"/>
      <dgm:spPr/>
    </dgm:pt>
    <dgm:pt modelId="{75930819-AE04-5C42-AE80-030211229731}" type="pres">
      <dgm:prSet presAssocID="{0492B5EF-870D-4747-87B8-9111D2D8442B}" presName="arrowAndChildren" presStyleCnt="0"/>
      <dgm:spPr/>
    </dgm:pt>
    <dgm:pt modelId="{8D669792-BE13-214D-A18D-9523CA85632C}" type="pres">
      <dgm:prSet presAssocID="{0492B5EF-870D-4747-87B8-9111D2D8442B}" presName="parentTextArrow" presStyleLbl="node1" presStyleIdx="2" presStyleCnt="3"/>
      <dgm:spPr/>
    </dgm:pt>
  </dgm:ptLst>
  <dgm:cxnLst>
    <dgm:cxn modelId="{8F979210-80BD-4671-9156-57ACBD0F914B}" srcId="{26002AB9-9026-47F0-A742-629D21567CB2}" destId="{98859A0C-853A-4C8B-8078-5C64D95F923D}" srcOrd="2" destOrd="0" parTransId="{2F037D1C-EEF8-491A-A611-5F4D0380C8C2}" sibTransId="{824A8333-0648-4356-9830-D4BF24B8267B}"/>
    <dgm:cxn modelId="{E79AC53D-42E9-DE4C-8C25-34B83A8B9220}" type="presOf" srcId="{98859A0C-853A-4C8B-8078-5C64D95F923D}" destId="{54FAB495-98A2-4045-933C-3CB7A68B1EC0}" srcOrd="0" destOrd="0" presId="urn:microsoft.com/office/officeart/2005/8/layout/process4"/>
    <dgm:cxn modelId="{3DEE413F-D60C-CA4D-A7D2-4158BD625248}" type="presOf" srcId="{E97928DF-0D45-4FEB-8CB3-E8C60795E4DA}" destId="{98300D8F-1FED-0347-A07A-48066A9DB08E}" srcOrd="0" destOrd="0" presId="urn:microsoft.com/office/officeart/2005/8/layout/process4"/>
    <dgm:cxn modelId="{79585757-363F-9846-9DC9-08A5D21EE669}" type="presOf" srcId="{0492B5EF-870D-4747-87B8-9111D2D8442B}" destId="{8D669792-BE13-214D-A18D-9523CA85632C}" srcOrd="0" destOrd="0" presId="urn:microsoft.com/office/officeart/2005/8/layout/process4"/>
    <dgm:cxn modelId="{3D7F1177-B783-6A47-BA34-79BD527B013A}" type="presOf" srcId="{26002AB9-9026-47F0-A742-629D21567CB2}" destId="{460759D5-AFB3-6447-BEE9-A6E8157D796E}" srcOrd="0" destOrd="0" presId="urn:microsoft.com/office/officeart/2005/8/layout/process4"/>
    <dgm:cxn modelId="{C92DA892-C95D-4788-A292-12A5A4D3FD73}" srcId="{26002AB9-9026-47F0-A742-629D21567CB2}" destId="{0492B5EF-870D-4747-87B8-9111D2D8442B}" srcOrd="0" destOrd="0" parTransId="{45F67CCC-13B8-41D7-B58E-4C47B229630B}" sibTransId="{3153B65C-F344-4526-9C01-8B5569EB16E7}"/>
    <dgm:cxn modelId="{5D4E7F9D-CE52-4AA6-B47D-85B4BA021C0E}" srcId="{26002AB9-9026-47F0-A742-629D21567CB2}" destId="{E97928DF-0D45-4FEB-8CB3-E8C60795E4DA}" srcOrd="1" destOrd="0" parTransId="{83485C84-82C1-4EAA-976D-D48405A462E8}" sibTransId="{F4188CEA-A2AD-4BF1-AE2D-C6CAD851C2ED}"/>
    <dgm:cxn modelId="{9FA70CAE-CD5E-C84B-B47F-18BACDD88DEC}" type="presParOf" srcId="{460759D5-AFB3-6447-BEE9-A6E8157D796E}" destId="{EE9B798B-BAA4-104C-912F-C99193C7EF4C}" srcOrd="0" destOrd="0" presId="urn:microsoft.com/office/officeart/2005/8/layout/process4"/>
    <dgm:cxn modelId="{32C4DC21-4D92-1745-8B36-32013EEF0120}" type="presParOf" srcId="{EE9B798B-BAA4-104C-912F-C99193C7EF4C}" destId="{54FAB495-98A2-4045-933C-3CB7A68B1EC0}" srcOrd="0" destOrd="0" presId="urn:microsoft.com/office/officeart/2005/8/layout/process4"/>
    <dgm:cxn modelId="{B6DBA010-1F37-EA45-B1F6-9C09DA6437F0}" type="presParOf" srcId="{460759D5-AFB3-6447-BEE9-A6E8157D796E}" destId="{4B6CB56A-2017-C640-B581-F699FF58E52B}" srcOrd="1" destOrd="0" presId="urn:microsoft.com/office/officeart/2005/8/layout/process4"/>
    <dgm:cxn modelId="{D46C7CEE-0181-084E-A469-5BFF35E65C05}" type="presParOf" srcId="{460759D5-AFB3-6447-BEE9-A6E8157D796E}" destId="{90B86B22-305A-224C-B6BD-AFF4B5A4C618}" srcOrd="2" destOrd="0" presId="urn:microsoft.com/office/officeart/2005/8/layout/process4"/>
    <dgm:cxn modelId="{6EDF22F0-0530-6540-A093-841CC719BC85}" type="presParOf" srcId="{90B86B22-305A-224C-B6BD-AFF4B5A4C618}" destId="{98300D8F-1FED-0347-A07A-48066A9DB08E}" srcOrd="0" destOrd="0" presId="urn:microsoft.com/office/officeart/2005/8/layout/process4"/>
    <dgm:cxn modelId="{AC7ECF4C-78FB-4C46-A545-34FC1CF8DC55}" type="presParOf" srcId="{460759D5-AFB3-6447-BEE9-A6E8157D796E}" destId="{CA824D52-0529-3944-9464-9B1539D0912A}" srcOrd="3" destOrd="0" presId="urn:microsoft.com/office/officeart/2005/8/layout/process4"/>
    <dgm:cxn modelId="{4815A530-84EA-F349-8EAC-00CF6AD21082}" type="presParOf" srcId="{460759D5-AFB3-6447-BEE9-A6E8157D796E}" destId="{75930819-AE04-5C42-AE80-030211229731}" srcOrd="4" destOrd="0" presId="urn:microsoft.com/office/officeart/2005/8/layout/process4"/>
    <dgm:cxn modelId="{E2FA3148-1AB6-D049-B947-748636B2D10D}" type="presParOf" srcId="{75930819-AE04-5C42-AE80-030211229731}" destId="{8D669792-BE13-214D-A18D-9523CA85632C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FAB495-98A2-4045-933C-3CB7A68B1EC0}">
      <dsp:nvSpPr>
        <dsp:cNvPr id="0" name=""/>
        <dsp:cNvSpPr/>
      </dsp:nvSpPr>
      <dsp:spPr>
        <a:xfrm>
          <a:off x="0" y="3537186"/>
          <a:ext cx="6085090" cy="1160983"/>
        </a:xfrm>
        <a:prstGeom prst="rect">
          <a:avLst/>
        </a:prstGeom>
        <a:solidFill>
          <a:schemeClr val="lt1">
            <a:hueOff val="0"/>
            <a:satOff val="0"/>
            <a:lumOff val="0"/>
            <a:alpha val="7000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기억</a:t>
          </a:r>
          <a:r>
            <a:rPr lang="ko-KR" alt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을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 갱신하는 작업이 </a:t>
          </a:r>
          <a:r>
            <a:rPr lang="en-US" alt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‘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반복</a:t>
          </a:r>
          <a:r>
            <a:rPr lang="en-US" alt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’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되기 때문에 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‘Recurrent’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라는 이름이 붙음</a:t>
          </a:r>
          <a:b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</a:br>
          <a:r>
            <a:rPr lang="en-US" sz="1200" kern="1200" dirty="0">
              <a:sym typeface="Wingdings" panose="05000000000000000000" pitchFamily="2" charset="2"/>
            </a:rPr>
            <a:t></a:t>
          </a:r>
          <a:r>
            <a:rPr lang="ko-KR" sz="1200" kern="1200" dirty="0"/>
            <a:t> 이러한 구조로 아무리 긴 시퀀스의 정보도 처리할 수 있</a:t>
          </a:r>
          <a:r>
            <a:rPr lang="ko-KR" altLang="en-US" sz="1200" kern="1200" dirty="0"/>
            <a:t>고</a:t>
          </a:r>
          <a:r>
            <a:rPr lang="en-US" altLang="ko-KR" sz="1200" kern="1200" dirty="0"/>
            <a:t>,</a:t>
          </a:r>
          <a:r>
            <a:rPr lang="ko-KR" altLang="en-US" sz="1200" kern="1200" dirty="0"/>
            <a:t> </a:t>
          </a:r>
          <a:br>
            <a:rPr lang="en-US" altLang="ko-KR" sz="1200" kern="1200" dirty="0"/>
          </a:br>
          <a:r>
            <a:rPr lang="ko-KR" altLang="en-US" sz="1200" kern="1200" dirty="0"/>
            <a:t>     다음 흐름</a:t>
          </a:r>
          <a:r>
            <a:rPr lang="en-US" altLang="ko-KR" sz="1200" kern="1200" dirty="0"/>
            <a:t>(Sequence)</a:t>
          </a:r>
          <a:r>
            <a:rPr lang="ko-KR" altLang="en-US" sz="1200" kern="1200" dirty="0"/>
            <a:t>을 예측해볼 수도 있는 특징</a:t>
          </a:r>
          <a:endParaRPr lang="en-US" sz="1500" kern="1200" dirty="0"/>
        </a:p>
      </dsp:txBody>
      <dsp:txXfrm>
        <a:off x="0" y="3537186"/>
        <a:ext cx="6085090" cy="1160983"/>
      </dsp:txXfrm>
    </dsp:sp>
    <dsp:sp modelId="{98300D8F-1FED-0347-A07A-48066A9DB08E}">
      <dsp:nvSpPr>
        <dsp:cNvPr id="0" name=""/>
        <dsp:cNvSpPr/>
      </dsp:nvSpPr>
      <dsp:spPr>
        <a:xfrm rot="10800000">
          <a:off x="0" y="1769008"/>
          <a:ext cx="6085090" cy="1785592"/>
        </a:xfrm>
        <a:prstGeom prst="upArrowCallout">
          <a:avLst/>
        </a:prstGeom>
        <a:solidFill>
          <a:schemeClr val="lt1">
            <a:hueOff val="0"/>
            <a:satOff val="0"/>
            <a:lumOff val="0"/>
            <a:alpha val="7000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기억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: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 시간이 지난 지금까지의 입력 데이터를 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‘</a:t>
          </a:r>
          <a:r>
            <a:rPr lang="ko-KR" sz="1400" b="1" u="sng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요약한 정보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’</a:t>
          </a:r>
          <a:b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</a:b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  <a:sym typeface="Wingdings" panose="05000000000000000000" pitchFamily="2" charset="2"/>
            </a:rPr>
            <a:t></a:t>
          </a: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 </a:t>
          </a:r>
          <a:r>
            <a:rPr lang="ko-KR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새로운 입력을 접할 때마다 해당 정보를 종합해 네트웍이 자신의 기억을 수정</a:t>
          </a:r>
          <a:b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</a:b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  <a:sym typeface="Wingdings" panose="05000000000000000000" pitchFamily="2" charset="2"/>
            </a:rPr>
            <a:t></a:t>
          </a: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 </a:t>
          </a:r>
          <a:r>
            <a:rPr lang="ko-KR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인간이 </a:t>
          </a:r>
          <a:r>
            <a:rPr lang="ko-KR" sz="13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순차정보</a:t>
          </a:r>
          <a:r>
            <a:rPr 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(sequence of memories or information)</a:t>
          </a:r>
          <a:r>
            <a:rPr lang="ko-KR" sz="1300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를</a:t>
          </a:r>
          <a:r>
            <a:rPr lang="ko-KR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 처리하는 방식과 </a:t>
          </a:r>
          <a:r>
            <a:rPr lang="ko-KR" altLang="en-US" sz="13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</a:rPr>
            <a:t>유사</a:t>
          </a:r>
          <a:endParaRPr lang="en-US" sz="130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Gill Sans MT" panose="020B0502020104020203"/>
            <a:ea typeface="+mn-ea"/>
            <a:cs typeface="+mn-cs"/>
          </a:endParaRPr>
        </a:p>
      </dsp:txBody>
      <dsp:txXfrm rot="10800000">
        <a:off x="0" y="1769008"/>
        <a:ext cx="6085090" cy="1160224"/>
      </dsp:txXfrm>
    </dsp:sp>
    <dsp:sp modelId="{8D669792-BE13-214D-A18D-9523CA85632C}">
      <dsp:nvSpPr>
        <dsp:cNvPr id="0" name=""/>
        <dsp:cNvSpPr/>
      </dsp:nvSpPr>
      <dsp:spPr>
        <a:xfrm rot="10800000">
          <a:off x="0" y="830"/>
          <a:ext cx="6085090" cy="1785592"/>
        </a:xfrm>
        <a:prstGeom prst="upArrowCallout">
          <a:avLst/>
        </a:prstGeom>
        <a:solidFill>
          <a:schemeClr val="lt1">
            <a:hueOff val="0"/>
            <a:satOff val="0"/>
            <a:lumOff val="0"/>
            <a:alpha val="7000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RNN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이 기존 </a:t>
          </a:r>
          <a:r>
            <a:rPr lang="ko-KR" sz="1400" b="1" kern="1200" dirty="0" err="1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뉴럴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 네트워크와 다른 점</a:t>
          </a:r>
          <a:r>
            <a:rPr lang="en-US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?</a:t>
          </a:r>
          <a:r>
            <a:rPr 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  <a:t> </a:t>
          </a:r>
          <a:br>
            <a:rPr lang="en-US" altLang="ko-KR" sz="1400" b="1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맑은 고딕" panose="020B0503020000020004" pitchFamily="34" charset="-127"/>
              <a:cs typeface="+mn-cs"/>
            </a:rPr>
          </a:br>
          <a:br>
            <a:rPr lang="en-US" altLang="ko-KR" sz="1400" b="1" kern="1200" dirty="0"/>
          </a:br>
          <a:r>
            <a:rPr lang="en-US" sz="140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Gill Sans MT" panose="020B0502020104020203"/>
              <a:ea typeface="+mn-ea"/>
              <a:cs typeface="+mn-cs"/>
              <a:sym typeface="Wingdings" panose="05000000000000000000" pitchFamily="2" charset="2"/>
            </a:rPr>
            <a:t></a:t>
          </a:r>
          <a:r>
            <a:rPr lang="en-US" altLang="ko-KR" sz="1400" b="1" kern="1200" dirty="0">
              <a:sym typeface="Wingdings" pitchFamily="2" charset="2"/>
            </a:rPr>
            <a:t> </a:t>
          </a:r>
          <a:r>
            <a:rPr lang="ko-KR" altLang="en-US" sz="1400" b="0" kern="1200" dirty="0"/>
            <a:t>일종의 </a:t>
          </a:r>
          <a:r>
            <a:rPr lang="en-US" sz="1400" kern="1200" dirty="0"/>
            <a:t>‘</a:t>
          </a:r>
          <a:r>
            <a:rPr lang="ko-KR" sz="1400" b="1" kern="1200" dirty="0"/>
            <a:t>기억</a:t>
          </a:r>
          <a:r>
            <a:rPr lang="en-US" sz="1400" kern="1200" dirty="0"/>
            <a:t>’</a:t>
          </a:r>
          <a:r>
            <a:rPr lang="ko-KR" sz="1400" kern="1200" dirty="0"/>
            <a:t> </a:t>
          </a:r>
          <a:r>
            <a:rPr lang="ko-KR" altLang="en-US" sz="1400" kern="1200" dirty="0"/>
            <a:t>메커니즘</a:t>
          </a:r>
          <a:r>
            <a:rPr lang="en-US" sz="1400" kern="1200" dirty="0"/>
            <a:t>(</a:t>
          </a:r>
          <a:r>
            <a:rPr lang="ko-KR" sz="1400" kern="1200" dirty="0"/>
            <a:t>다른 말로</a:t>
          </a:r>
          <a:r>
            <a:rPr lang="en-US" altLang="ko-KR" sz="1400" kern="1200" dirty="0"/>
            <a:t>,</a:t>
          </a:r>
          <a:r>
            <a:rPr lang="ko-KR" sz="1400" kern="1200" dirty="0"/>
            <a:t> </a:t>
          </a:r>
          <a:r>
            <a:rPr lang="ko-KR" altLang="en-US" sz="1400" kern="1200" dirty="0"/>
            <a:t>특정 시점의 </a:t>
          </a:r>
          <a:r>
            <a:rPr lang="en-US" sz="1400" kern="1200" dirty="0"/>
            <a:t>hidden state)</a:t>
          </a:r>
          <a:r>
            <a:rPr lang="ko-KR" sz="1400" kern="1200" dirty="0"/>
            <a:t>을 갖고 있음</a:t>
          </a:r>
          <a:endParaRPr lang="en-US" sz="1400" kern="1200" dirty="0"/>
        </a:p>
      </dsp:txBody>
      <dsp:txXfrm rot="10800000">
        <a:off x="0" y="830"/>
        <a:ext cx="6085090" cy="1160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63FA9-E8F8-5341-8973-648719021740}" type="datetimeFigureOut">
              <a:rPr lang="en-KR" smtClean="0"/>
              <a:t>2021/02/08</a:t>
            </a:fld>
            <a:endParaRPr lang="en-K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DA8202-0A12-D842-92D7-2C73E764635F}" type="slidenum">
              <a:rPr lang="en-KR" smtClean="0"/>
              <a:t>‹#›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582746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solarisailab.com</a:t>
            </a:r>
            <a:r>
              <a:rPr lang="en-US" dirty="0"/>
              <a:t>/archives/1451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A8202-0A12-D842-92D7-2C73E764635F}" type="slidenum">
              <a:rPr lang="en-KR" smtClean="0"/>
              <a:t>4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951719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solarisailab.com</a:t>
            </a:r>
            <a:r>
              <a:rPr lang="en-US" dirty="0"/>
              <a:t>/archives/1451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A8202-0A12-D842-92D7-2C73E764635F}" type="slidenum">
              <a:rPr lang="en-KR" smtClean="0"/>
              <a:t>5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52925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solarisailab.com</a:t>
            </a:r>
            <a:r>
              <a:rPr lang="en-US" dirty="0"/>
              <a:t>/archives/1515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A8202-0A12-D842-92D7-2C73E764635F}" type="slidenum">
              <a:rPr lang="en-KR" smtClean="0"/>
              <a:t>8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284714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A8202-0A12-D842-92D7-2C73E764635F}" type="slidenum">
              <a:rPr lang="en-KR" smtClean="0"/>
              <a:t>9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42266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R" dirty="0"/>
              <a:t>LSTM </a:t>
            </a:r>
            <a:r>
              <a:rPr lang="ko-KR" altLang="en-US" dirty="0"/>
              <a:t>내 상세 프로세스 참고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https://</a:t>
            </a:r>
            <a:r>
              <a:rPr lang="en-US" altLang="ko-KR" dirty="0" err="1"/>
              <a:t>deepestdocs.readthedocs.io</a:t>
            </a:r>
            <a:r>
              <a:rPr lang="en-US" altLang="ko-KR" dirty="0"/>
              <a:t>/</a:t>
            </a:r>
            <a:r>
              <a:rPr lang="en-US" altLang="ko-KR" dirty="0" err="1"/>
              <a:t>en</a:t>
            </a:r>
            <a:r>
              <a:rPr lang="en-US" altLang="ko-KR" dirty="0"/>
              <a:t>/latest/004_deep_learning_part_2/0046/</a:t>
            </a:r>
          </a:p>
          <a:p>
            <a:r>
              <a:rPr lang="en-US" dirty="0"/>
              <a:t>https://</a:t>
            </a:r>
            <a:r>
              <a:rPr lang="en-US" dirty="0" err="1"/>
              <a:t>m.blog.naver.com</a:t>
            </a:r>
            <a:r>
              <a:rPr lang="en-US" dirty="0"/>
              <a:t>/</a:t>
            </a:r>
            <a:r>
              <a:rPr lang="en-US" dirty="0" err="1"/>
              <a:t>PostView.nhn?blogId</a:t>
            </a:r>
            <a:r>
              <a:rPr lang="en-US" dirty="0"/>
              <a:t>=winddori2002&amp;logNo=221992543837&amp;proxyReferer=https:%2F%2Fwww.google.com%2F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A8202-0A12-D842-92D7-2C73E764635F}" type="slidenum">
              <a:rPr lang="en-KR" smtClean="0"/>
              <a:t>10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4867706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https://excelsior-</a:t>
            </a:r>
            <a:r>
              <a:rPr lang="en-US" dirty="0" err="1"/>
              <a:t>cjh.tistory.com</a:t>
            </a:r>
            <a:r>
              <a:rPr lang="en-US" dirty="0"/>
              <a:t>/185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A8202-0A12-D842-92D7-2C73E764635F}" type="slidenum">
              <a:rPr lang="en-KR" smtClean="0"/>
              <a:t>11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3005944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https://excelsior-</a:t>
            </a:r>
            <a:r>
              <a:rPr lang="en-US" dirty="0" err="1"/>
              <a:t>cjh.tistory.com</a:t>
            </a:r>
            <a:r>
              <a:rPr lang="en-US" dirty="0"/>
              <a:t>/178</a:t>
            </a:r>
          </a:p>
          <a:p>
            <a:r>
              <a:rPr lang="en-US" dirty="0"/>
              <a:t>https://</a:t>
            </a:r>
            <a:r>
              <a:rPr lang="en-US" dirty="0" err="1"/>
              <a:t>sanghyu.tistory.com</a:t>
            </a:r>
            <a:r>
              <a:rPr lang="en-US" dirty="0"/>
              <a:t>/87</a:t>
            </a:r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1DA8202-0A12-D842-92D7-2C73E764635F}" type="slidenum">
              <a:rPr lang="en-KR" smtClean="0"/>
              <a:t>12</a:t>
            </a:fld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28918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.jp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25846-7E30-074F-A74F-7B6DE10F13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/>
              <a:t>[NLP with </a:t>
            </a:r>
            <a:r>
              <a:rPr lang="en-US" altLang="ko-KR" sz="2000" dirty="0" err="1"/>
              <a:t>pytorch</a:t>
            </a:r>
            <a:r>
              <a:rPr lang="en-US" altLang="ko-KR" sz="2000" dirty="0"/>
              <a:t> – chapter 7]</a:t>
            </a:r>
            <a:br>
              <a:rPr lang="en-US" dirty="0"/>
            </a:br>
            <a:br>
              <a:rPr lang="en-US" sz="6000" dirty="0"/>
            </a:br>
            <a:r>
              <a:rPr lang="en-US" sz="6000" dirty="0"/>
              <a:t>Sequence Modeling</a:t>
            </a:r>
            <a:endParaRPr lang="en-KR" sz="6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46F751-602A-1942-8B4B-64B58D6B29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R" dirty="0"/>
              <a:t>2021-02-08</a:t>
            </a:r>
          </a:p>
          <a:p>
            <a:r>
              <a:rPr lang="ko-KR" altLang="en-US" dirty="0" err="1"/>
              <a:t>노동명</a:t>
            </a:r>
            <a:r>
              <a:rPr lang="ko-KR" altLang="en-US" dirty="0"/>
              <a:t> 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42633175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778EE-57D5-1542-A11C-B29C5292E8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A9493-CD69-3946-9DF8-B73DF5BA8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KR" dirty="0"/>
              <a:t>RNN</a:t>
            </a:r>
            <a:r>
              <a:rPr lang="ko-KR" altLang="en-US" dirty="0"/>
              <a:t>에서 시퀀스가 길어질 경우 발생하는 </a:t>
            </a:r>
            <a:r>
              <a:rPr lang="en-US" altLang="ko-KR" b="1" dirty="0"/>
              <a:t>Vanishing(or</a:t>
            </a:r>
            <a:r>
              <a:rPr lang="ko-KR" altLang="en-US" b="1" dirty="0"/>
              <a:t> </a:t>
            </a:r>
            <a:r>
              <a:rPr lang="en-US" altLang="ko-KR" b="1" dirty="0"/>
              <a:t>Exploding) Gradient </a:t>
            </a:r>
            <a:r>
              <a:rPr lang="ko-KR" altLang="en-US" b="1" dirty="0"/>
              <a:t>문제 해결</a:t>
            </a:r>
            <a:r>
              <a:rPr lang="ko-KR" altLang="en-US" dirty="0"/>
              <a:t>을 위해 고안됨</a:t>
            </a:r>
            <a:endParaRPr lang="en-US" altLang="ko-KR" dirty="0"/>
          </a:p>
          <a:p>
            <a:r>
              <a:rPr lang="ko-KR" altLang="en-US" dirty="0"/>
              <a:t>단기기억의 </a:t>
            </a:r>
            <a:r>
              <a:rPr lang="en-US" altLang="ko-KR" dirty="0"/>
              <a:t>‘</a:t>
            </a:r>
            <a:r>
              <a:rPr lang="ko-KR" altLang="en-US" dirty="0" err="1"/>
              <a:t>장기기억화</a:t>
            </a:r>
            <a:r>
              <a:rPr lang="en-US" altLang="ko-KR" dirty="0"/>
              <a:t>’</a:t>
            </a:r>
            <a:r>
              <a:rPr lang="ko-KR" altLang="en-US" dirty="0"/>
              <a:t> 대상 분류</a:t>
            </a:r>
            <a:r>
              <a:rPr lang="en-US" altLang="ko-KR" dirty="0"/>
              <a:t> (</a:t>
            </a:r>
            <a:r>
              <a:rPr lang="en-US" altLang="ko-KR" b="1" dirty="0"/>
              <a:t>Longer </a:t>
            </a:r>
            <a:r>
              <a:rPr lang="en-US" altLang="ko-KR" dirty="0"/>
              <a:t>Short-Term Memory?)</a:t>
            </a:r>
          </a:p>
          <a:p>
            <a:r>
              <a:rPr lang="ko-KR" altLang="en-US" dirty="0"/>
              <a:t>과거와 현재의 정보를 각각 얼마나 반영할지</a:t>
            </a:r>
            <a:r>
              <a:rPr lang="en-US" altLang="ko-KR" dirty="0"/>
              <a:t>?</a:t>
            </a:r>
            <a:br>
              <a:rPr lang="en-US" altLang="ko-KR" dirty="0"/>
            </a:br>
            <a:r>
              <a:rPr lang="en-US" altLang="ko-KR" dirty="0"/>
              <a:t>1)</a:t>
            </a:r>
            <a:r>
              <a:rPr lang="ko-KR" altLang="en-US" dirty="0"/>
              <a:t> </a:t>
            </a:r>
            <a:r>
              <a:rPr lang="ko-KR" altLang="en-US" b="1" dirty="0"/>
              <a:t>잊어버릴지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2)</a:t>
            </a:r>
            <a:r>
              <a:rPr lang="ko-KR" altLang="en-US" dirty="0"/>
              <a:t> </a:t>
            </a:r>
            <a:r>
              <a:rPr lang="ko-KR" altLang="en-US" b="1" dirty="0"/>
              <a:t>유지할지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3)</a:t>
            </a:r>
            <a:r>
              <a:rPr lang="ko-KR" altLang="en-US" dirty="0"/>
              <a:t> </a:t>
            </a:r>
            <a:r>
              <a:rPr lang="ko-KR" altLang="en-US" b="1" dirty="0"/>
              <a:t>추가할지</a:t>
            </a:r>
            <a:r>
              <a:rPr lang="ko-KR" altLang="en-US" dirty="0"/>
              <a:t> 등 선택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수도꼭지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Forget Gate, Input Gate, Output Gate)</a:t>
            </a:r>
            <a:br>
              <a:rPr lang="en-US" altLang="ko-KR" dirty="0"/>
            </a:br>
            <a:r>
              <a:rPr lang="en-US" altLang="ko-KR" dirty="0">
                <a:sym typeface="Wingdings" pitchFamily="2" charset="2"/>
              </a:rPr>
              <a:t></a:t>
            </a:r>
            <a:r>
              <a:rPr lang="ko-KR" altLang="en-US" dirty="0">
                <a:sym typeface="Wingdings" pitchFamily="2" charset="2"/>
              </a:rPr>
              <a:t> 게이트를 열고 닫아 정보의 흐름 조절</a:t>
            </a:r>
            <a:endParaRPr lang="en-US" altLang="ko-KR" dirty="0"/>
          </a:p>
          <a:p>
            <a:r>
              <a:rPr lang="ko-KR" altLang="en-US" dirty="0"/>
              <a:t>단</a:t>
            </a:r>
            <a:r>
              <a:rPr lang="en-US" altLang="ko-KR" dirty="0"/>
              <a:t>,</a:t>
            </a:r>
            <a:r>
              <a:rPr lang="ko-KR" altLang="en-US" dirty="0"/>
              <a:t> 엄청난 </a:t>
            </a:r>
            <a:r>
              <a:rPr lang="ko-KR" altLang="en-US" dirty="0" err="1"/>
              <a:t>계산량</a:t>
            </a:r>
            <a:r>
              <a:rPr lang="ko-KR" altLang="en-US" dirty="0"/>
              <a:t> 증가 </a:t>
            </a:r>
            <a:r>
              <a:rPr lang="en-US" altLang="ko-KR" dirty="0"/>
              <a:t>(GPU</a:t>
            </a:r>
            <a:r>
              <a:rPr lang="ko-KR" altLang="en-US" dirty="0"/>
              <a:t> </a:t>
            </a:r>
            <a:r>
              <a:rPr lang="en-US" altLang="ko-KR" dirty="0"/>
              <a:t>+ GPU</a:t>
            </a:r>
            <a:r>
              <a:rPr lang="ko-KR" altLang="en-US" dirty="0"/>
              <a:t> </a:t>
            </a:r>
            <a:r>
              <a:rPr lang="en-US" altLang="ko-KR" dirty="0"/>
              <a:t>+ GPU, …)</a:t>
            </a:r>
          </a:p>
        </p:txBody>
      </p:sp>
      <p:pic>
        <p:nvPicPr>
          <p:cNvPr id="5122" name="Picture 2" descr="lstm">
            <a:extLst>
              <a:ext uri="{FF2B5EF4-FFF2-40B4-BE49-F238E27FC236}">
                <a16:creationId xmlns:a16="http://schemas.microsoft.com/office/drawing/2014/main" id="{F38C822A-F929-BF42-A6EE-7DAC0F6EB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037" y="4059909"/>
            <a:ext cx="4846320" cy="1888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9627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33A54-4D6C-D745-8D8C-ECEF10175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GRU (gated recurrent Unit)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75321-96DE-7948-9B6F-1F4F6EDCBC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KR" b="1" dirty="0"/>
              <a:t>LSTM</a:t>
            </a:r>
            <a:r>
              <a:rPr lang="ko-KR" altLang="en-US" b="1" dirty="0"/>
              <a:t>의 간소화 버전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은닉 상태의 업데이트 </a:t>
            </a:r>
            <a:r>
              <a:rPr lang="ko-KR" altLang="en-US" dirty="0" err="1"/>
              <a:t>계산량</a:t>
            </a:r>
            <a:r>
              <a:rPr lang="ko-KR" altLang="en-US" dirty="0"/>
              <a:t> 감소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Reset Gate, Update Gate 2</a:t>
            </a:r>
            <a:r>
              <a:rPr lang="ko-KR" altLang="en-US" dirty="0"/>
              <a:t>개만 사용</a:t>
            </a:r>
            <a:endParaRPr lang="en-US" altLang="ko-KR" dirty="0"/>
          </a:p>
          <a:p>
            <a:r>
              <a:rPr lang="en-US" altLang="ko-KR" dirty="0"/>
              <a:t>Cell state</a:t>
            </a:r>
            <a:r>
              <a:rPr lang="ko-KR" altLang="en-US" dirty="0"/>
              <a:t>와 </a:t>
            </a:r>
            <a:r>
              <a:rPr lang="en-US" altLang="ko-KR" dirty="0"/>
              <a:t>Hidden state</a:t>
            </a:r>
            <a:r>
              <a:rPr lang="ko-KR" altLang="en-US" dirty="0"/>
              <a:t> 합쳐 하나의 </a:t>
            </a:r>
            <a:br>
              <a:rPr lang="en-US" altLang="ko-KR" dirty="0"/>
            </a:br>
            <a:r>
              <a:rPr lang="en-US" altLang="ko-KR" dirty="0"/>
              <a:t>Hidden state</a:t>
            </a:r>
            <a:r>
              <a:rPr lang="ko-KR" altLang="en-US" dirty="0"/>
              <a:t>로 표현</a:t>
            </a:r>
            <a:endParaRPr lang="en-US" altLang="ko-KR" dirty="0"/>
          </a:p>
          <a:p>
            <a:r>
              <a:rPr lang="en-US" altLang="ko-KR" dirty="0"/>
              <a:t>NYU </a:t>
            </a:r>
            <a:r>
              <a:rPr lang="ko-KR" altLang="en-US" dirty="0" err="1"/>
              <a:t>조경현</a:t>
            </a:r>
            <a:r>
              <a:rPr lang="ko-KR" altLang="en-US" dirty="0"/>
              <a:t> 교수 </a:t>
            </a:r>
            <a:r>
              <a:rPr lang="en-US" altLang="ko-KR" dirty="0"/>
              <a:t>(2014)</a:t>
            </a:r>
            <a:r>
              <a:rPr lang="ko-KR" altLang="en-US" dirty="0"/>
              <a:t> </a:t>
            </a:r>
            <a:endParaRPr lang="en-KR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E5593FB9-D27D-B544-A698-A564674402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974" y="2393651"/>
            <a:ext cx="4881880" cy="3234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8598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742C14A9-3617-46DD-9FC4-ED828A7D3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19AB0109-1C89-41F0-9EDF-3DE017BE3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2133A54-4D6C-D745-8D8C-ECEF10175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5550357" cy="1049235"/>
          </a:xfrm>
        </p:spPr>
        <p:txBody>
          <a:bodyPr>
            <a:normAutofit/>
          </a:bodyPr>
          <a:lstStyle/>
          <a:p>
            <a:r>
              <a:rPr lang="en-US" altLang="ko-KR" dirty="0"/>
              <a:t>Gradient</a:t>
            </a:r>
            <a:r>
              <a:rPr lang="ko-KR" altLang="en-US" dirty="0"/>
              <a:t> </a:t>
            </a:r>
            <a:r>
              <a:rPr lang="en-US" altLang="ko-KR" dirty="0"/>
              <a:t>Clipping</a:t>
            </a:r>
            <a:endParaRPr lang="en-KR" dirty="0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9E5CB6C-D5A1-44AB-BAD0-E76C67ED2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75321-96DE-7948-9B6F-1F4F6EDCB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5672235" cy="3450613"/>
          </a:xfrm>
        </p:spPr>
        <p:txBody>
          <a:bodyPr>
            <a:normAutofit/>
          </a:bodyPr>
          <a:lstStyle/>
          <a:p>
            <a:r>
              <a:rPr lang="ko-KR" altLang="en-US" b="1" dirty="0" err="1"/>
              <a:t>그레디언트</a:t>
            </a:r>
            <a:r>
              <a:rPr lang="ko-KR" altLang="en-US" b="1" dirty="0"/>
              <a:t> 폭증</a:t>
            </a:r>
            <a:r>
              <a:rPr lang="en-US" altLang="ko-KR" b="1" dirty="0"/>
              <a:t>(exploding gradient)</a:t>
            </a:r>
            <a:r>
              <a:rPr lang="ko-KR" altLang="en-US" dirty="0"/>
              <a:t> 문제를 줄이는 방법</a:t>
            </a:r>
            <a:endParaRPr lang="en-US" altLang="ko-KR" dirty="0"/>
          </a:p>
          <a:p>
            <a:r>
              <a:rPr lang="ko-KR" altLang="en-US" dirty="0" err="1"/>
              <a:t>역단파</a:t>
            </a:r>
            <a:r>
              <a:rPr lang="ko-KR" altLang="en-US" dirty="0"/>
              <a:t> 단계에서 </a:t>
            </a:r>
            <a:r>
              <a:rPr lang="ko-KR" altLang="en-US" dirty="0" err="1"/>
              <a:t>그래디언트</a:t>
            </a:r>
            <a:r>
              <a:rPr lang="ko-KR" altLang="en-US" dirty="0"/>
              <a:t> 값이 특정 </a:t>
            </a:r>
            <a:r>
              <a:rPr lang="ko-KR" altLang="en-US" b="1" dirty="0" err="1"/>
              <a:t>임계값</a:t>
            </a:r>
            <a:r>
              <a:rPr lang="en-US" altLang="ko-KR" b="1" dirty="0"/>
              <a:t>(threshold)</a:t>
            </a:r>
            <a:r>
              <a:rPr lang="ko-KR" altLang="en-US" dirty="0"/>
              <a:t>을 넘지 않도록 잘라내는 방법</a:t>
            </a:r>
            <a:endParaRPr lang="en-KR" dirty="0"/>
          </a:p>
        </p:txBody>
      </p:sp>
      <p:pic>
        <p:nvPicPr>
          <p:cNvPr id="9218" name="Picture 2" descr="Diagram&#10;&#10;Description automatically generated">
            <a:extLst>
              <a:ext uri="{FF2B5EF4-FFF2-40B4-BE49-F238E27FC236}">
                <a16:creationId xmlns:a16="http://schemas.microsoft.com/office/drawing/2014/main" id="{9BBC4BA4-0F03-AC41-AD71-658AC83C84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677157" y="3869486"/>
            <a:ext cx="2309125" cy="1835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65F4E499-73D8-9648-B892-B621A9984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73594" y="3429000"/>
            <a:ext cx="4074836" cy="210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D5A16967-5C32-4A48-9F02-4F0228AC8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942D078B-EF20-4DB1-AA1B-87F212C56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22" name="Picture 6">
            <a:extLst>
              <a:ext uri="{FF2B5EF4-FFF2-40B4-BE49-F238E27FC236}">
                <a16:creationId xmlns:a16="http://schemas.microsoft.com/office/drawing/2014/main" id="{34B91AF3-9DFF-EA4D-A6DE-7C0452A3FC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3594" y="529362"/>
            <a:ext cx="4074836" cy="258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8549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AE82CF-3648-6E49-BA43-052EA707D332}"/>
              </a:ext>
            </a:extLst>
          </p:cNvPr>
          <p:cNvSpPr txBox="1"/>
          <p:nvPr/>
        </p:nvSpPr>
        <p:spPr>
          <a:xfrm>
            <a:off x="3975868" y="2659559"/>
            <a:ext cx="42402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R" sz="4400" dirty="0"/>
              <a:t>End of Document</a:t>
            </a:r>
          </a:p>
        </p:txBody>
      </p:sp>
    </p:spTree>
    <p:extLst>
      <p:ext uri="{BB962C8B-B14F-4D97-AF65-F5344CB8AC3E}">
        <p14:creationId xmlns:p14="http://schemas.microsoft.com/office/powerpoint/2010/main" val="2009656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75789-9061-DF43-B967-A152EBBFF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자연어 처리는 곧 </a:t>
            </a:r>
            <a:r>
              <a:rPr lang="en-US" altLang="ko-KR" dirty="0"/>
              <a:t>Sequence </a:t>
            </a:r>
            <a:r>
              <a:rPr lang="ko-KR" altLang="en-US" dirty="0"/>
              <a:t>정보의 처리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29FD2-DAD9-1740-9289-31FA93287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단어</a:t>
            </a:r>
            <a:r>
              <a:rPr lang="en-US" altLang="ko-KR" dirty="0"/>
              <a:t>(</a:t>
            </a:r>
            <a:r>
              <a:rPr lang="ko-KR" altLang="en-US" dirty="0"/>
              <a:t>정보</a:t>
            </a:r>
            <a:r>
              <a:rPr lang="en-US" altLang="ko-KR" dirty="0"/>
              <a:t>)</a:t>
            </a:r>
            <a:r>
              <a:rPr lang="ko-KR" altLang="en-US" dirty="0"/>
              <a:t>들의 순차적</a:t>
            </a:r>
            <a:r>
              <a:rPr lang="en-US" altLang="ko-KR" dirty="0"/>
              <a:t>(sequential)</a:t>
            </a:r>
            <a:r>
              <a:rPr lang="ko-KR" altLang="en-US" dirty="0"/>
              <a:t> 조합인 언어</a:t>
            </a:r>
            <a:br>
              <a:rPr lang="en-US" altLang="ko-KR" dirty="0"/>
            </a:br>
            <a:r>
              <a:rPr lang="en-US" altLang="ko-KR" dirty="0">
                <a:sym typeface="Wingdings" pitchFamily="2" charset="2"/>
              </a:rPr>
              <a:t></a:t>
            </a:r>
            <a:r>
              <a:rPr lang="ko-KR" altLang="en-US" dirty="0">
                <a:sym typeface="Wingdings" pitchFamily="2" charset="2"/>
              </a:rPr>
              <a:t> 음악</a:t>
            </a:r>
            <a:r>
              <a:rPr lang="en-US" altLang="ko-KR" dirty="0">
                <a:sym typeface="Wingdings" pitchFamily="2" charset="2"/>
              </a:rPr>
              <a:t>,</a:t>
            </a:r>
            <a:r>
              <a:rPr lang="ko-KR" altLang="en-US" dirty="0">
                <a:sym typeface="Wingdings" pitchFamily="2" charset="2"/>
              </a:rPr>
              <a:t> 동영상</a:t>
            </a:r>
            <a:r>
              <a:rPr lang="en-US" altLang="ko-KR" dirty="0">
                <a:sym typeface="Wingdings" pitchFamily="2" charset="2"/>
              </a:rPr>
              <a:t>,</a:t>
            </a:r>
            <a:r>
              <a:rPr lang="ko-KR" altLang="en-US" dirty="0">
                <a:sym typeface="Wingdings" pitchFamily="2" charset="2"/>
              </a:rPr>
              <a:t> 에세이</a:t>
            </a:r>
            <a:r>
              <a:rPr lang="en-US" altLang="ko-KR" dirty="0">
                <a:sym typeface="Wingdings" pitchFamily="2" charset="2"/>
              </a:rPr>
              <a:t>,</a:t>
            </a:r>
            <a:r>
              <a:rPr lang="ko-KR" altLang="en-US" dirty="0">
                <a:sym typeface="Wingdings" pitchFamily="2" charset="2"/>
              </a:rPr>
              <a:t> 시</a:t>
            </a:r>
            <a:r>
              <a:rPr lang="en-US" altLang="ko-KR" dirty="0">
                <a:sym typeface="Wingdings" pitchFamily="2" charset="2"/>
              </a:rPr>
              <a:t>,</a:t>
            </a:r>
            <a:r>
              <a:rPr lang="ko-KR" altLang="en-US" dirty="0">
                <a:sym typeface="Wingdings" pitchFamily="2" charset="2"/>
              </a:rPr>
              <a:t> 소스코드</a:t>
            </a:r>
            <a:r>
              <a:rPr lang="en-US" altLang="ko-KR" dirty="0">
                <a:sym typeface="Wingdings" pitchFamily="2" charset="2"/>
              </a:rPr>
              <a:t>,</a:t>
            </a:r>
            <a:r>
              <a:rPr lang="ko-KR" altLang="en-US" dirty="0">
                <a:sym typeface="Wingdings" pitchFamily="2" charset="2"/>
              </a:rPr>
              <a:t> </a:t>
            </a:r>
            <a:r>
              <a:rPr lang="ko-KR" altLang="en-US" dirty="0" err="1">
                <a:sym typeface="Wingdings" pitchFamily="2" charset="2"/>
              </a:rPr>
              <a:t>주가차트</a:t>
            </a:r>
            <a:r>
              <a:rPr lang="ko-KR" altLang="en-US" dirty="0">
                <a:sym typeface="Wingdings" pitchFamily="2" charset="2"/>
              </a:rPr>
              <a:t> 등도 모두 </a:t>
            </a:r>
            <a:r>
              <a:rPr lang="en-US" altLang="ko-KR" dirty="0">
                <a:sym typeface="Wingdings" pitchFamily="2" charset="2"/>
              </a:rPr>
              <a:t>‘</a:t>
            </a:r>
            <a:r>
              <a:rPr lang="ko-KR" altLang="en-US" b="1" dirty="0">
                <a:sym typeface="Wingdings" pitchFamily="2" charset="2"/>
              </a:rPr>
              <a:t>시퀀스 정보</a:t>
            </a:r>
            <a:r>
              <a:rPr lang="en-US" altLang="ko-KR" dirty="0">
                <a:sym typeface="Wingdings" pitchFamily="2" charset="2"/>
              </a:rPr>
              <a:t>’</a:t>
            </a:r>
            <a:endParaRPr lang="en-US" altLang="ko-KR" dirty="0"/>
          </a:p>
          <a:p>
            <a:r>
              <a:rPr lang="ko-KR" altLang="en-US" dirty="0"/>
              <a:t>단순 </a:t>
            </a:r>
            <a:r>
              <a:rPr lang="en-US" altLang="ko-KR" dirty="0"/>
              <a:t>Variable</a:t>
            </a:r>
            <a:r>
              <a:rPr lang="ko-KR" altLang="en-US" dirty="0"/>
              <a:t> </a:t>
            </a:r>
            <a:r>
              <a:rPr lang="en-US" altLang="ko-KR" dirty="0"/>
              <a:t>Data</a:t>
            </a:r>
            <a:r>
              <a:rPr lang="ko-KR" altLang="en-US" dirty="0"/>
              <a:t> </a:t>
            </a:r>
            <a:r>
              <a:rPr lang="en-US" altLang="ko-KR" dirty="0"/>
              <a:t>Types</a:t>
            </a:r>
            <a:r>
              <a:rPr lang="ko-KR" altLang="en-US" dirty="0"/>
              <a:t> </a:t>
            </a:r>
            <a:r>
              <a:rPr lang="en-US" altLang="ko-KR" dirty="0"/>
              <a:t>vs. Time-step Data Types </a:t>
            </a:r>
            <a:br>
              <a:rPr lang="en-US" altLang="ko-KR" dirty="0"/>
            </a:br>
            <a:r>
              <a:rPr lang="en-US" altLang="ko-KR" dirty="0">
                <a:sym typeface="Wingdings" pitchFamily="2" charset="2"/>
              </a:rPr>
              <a:t></a:t>
            </a:r>
            <a:r>
              <a:rPr lang="ko-KR" altLang="en-US" dirty="0">
                <a:sym typeface="Wingdings" pitchFamily="2" charset="2"/>
              </a:rPr>
              <a:t> </a:t>
            </a:r>
            <a:r>
              <a:rPr lang="ko-KR" altLang="en-US" dirty="0"/>
              <a:t>언어는 데이터 </a:t>
            </a:r>
            <a:r>
              <a:rPr lang="en-US" altLang="ko-KR" dirty="0"/>
              <a:t>‘</a:t>
            </a:r>
            <a:r>
              <a:rPr lang="ko-KR" altLang="en-US" b="1" dirty="0"/>
              <a:t>출현 순서</a:t>
            </a:r>
            <a:r>
              <a:rPr lang="en-US" altLang="ko-KR" dirty="0"/>
              <a:t>’</a:t>
            </a:r>
            <a:r>
              <a:rPr lang="ko-KR" altLang="en-US" dirty="0"/>
              <a:t>에 영향을 받는 타입 </a:t>
            </a:r>
            <a:r>
              <a:rPr lang="en-US" altLang="ko-KR" dirty="0">
                <a:sym typeface="Wingdings" pitchFamily="2" charset="2"/>
              </a:rPr>
              <a:t>(</a:t>
            </a:r>
            <a:r>
              <a:rPr lang="ko-KR" altLang="en-US" dirty="0">
                <a:sym typeface="Wingdings" pitchFamily="2" charset="2"/>
              </a:rPr>
              <a:t>시간의 개념</a:t>
            </a:r>
            <a:r>
              <a:rPr lang="en-US" altLang="ko-KR" dirty="0">
                <a:sym typeface="Wingdings" pitchFamily="2" charset="2"/>
              </a:rPr>
              <a:t>,</a:t>
            </a:r>
            <a:r>
              <a:rPr lang="ko-KR" altLang="en-US" dirty="0">
                <a:sym typeface="Wingdings" pitchFamily="2" charset="2"/>
              </a:rPr>
              <a:t> 즉 </a:t>
            </a:r>
            <a:r>
              <a:rPr lang="ko-KR" altLang="en-US" dirty="0" err="1">
                <a:sym typeface="Wingdings" pitchFamily="2" charset="2"/>
              </a:rPr>
              <a:t>순서정보</a:t>
            </a:r>
            <a:r>
              <a:rPr lang="ko-KR" altLang="en-US" dirty="0">
                <a:sym typeface="Wingdings" pitchFamily="2" charset="2"/>
              </a:rPr>
              <a:t> 적용</a:t>
            </a:r>
            <a:r>
              <a:rPr lang="en-US" altLang="ko-KR" dirty="0"/>
              <a:t>)</a:t>
            </a:r>
          </a:p>
          <a:p>
            <a:r>
              <a:rPr lang="ko-KR" altLang="en-US" dirty="0"/>
              <a:t>자연어처리는 기존 </a:t>
            </a:r>
            <a:r>
              <a:rPr lang="en-US" altLang="ko-KR" dirty="0"/>
              <a:t>FNN(Fully</a:t>
            </a:r>
            <a:r>
              <a:rPr lang="ko-KR" altLang="en-US" dirty="0"/>
              <a:t> </a:t>
            </a:r>
            <a:r>
              <a:rPr lang="en-US" altLang="ko-KR" dirty="0"/>
              <a:t>connected</a:t>
            </a:r>
            <a:r>
              <a:rPr lang="ko-KR" altLang="en-US" dirty="0"/>
              <a:t> </a:t>
            </a:r>
            <a:r>
              <a:rPr lang="en-US" altLang="ko-KR" dirty="0"/>
              <a:t>Neural</a:t>
            </a:r>
            <a:r>
              <a:rPr lang="ko-KR" altLang="en-US" dirty="0"/>
              <a:t> </a:t>
            </a:r>
            <a:r>
              <a:rPr lang="en-US" altLang="ko-KR" dirty="0"/>
              <a:t>Network)</a:t>
            </a:r>
            <a:r>
              <a:rPr lang="ko-KR" altLang="en-US" dirty="0" err="1"/>
              <a:t>으로</a:t>
            </a:r>
            <a:r>
              <a:rPr lang="ko-KR" altLang="en-US" dirty="0"/>
              <a:t> 처리 한계</a:t>
            </a:r>
            <a:br>
              <a:rPr lang="en-US" altLang="ko-KR" dirty="0"/>
            </a:br>
            <a:r>
              <a:rPr lang="en-US" altLang="ko-KR" dirty="0">
                <a:sym typeface="Wingdings" pitchFamily="2" charset="2"/>
              </a:rPr>
              <a:t></a:t>
            </a:r>
            <a:r>
              <a:rPr lang="ko-KR" altLang="en-US" dirty="0">
                <a:sym typeface="Wingdings" pitchFamily="2" charset="2"/>
              </a:rPr>
              <a:t> </a:t>
            </a:r>
            <a:r>
              <a:rPr lang="ko-KR" altLang="en-US" dirty="0"/>
              <a:t>순서 정보를 다룰 수 있는 새로운 방식이 필요</a:t>
            </a:r>
            <a:r>
              <a:rPr lang="en-US" altLang="ko-KR" dirty="0"/>
              <a:t>!</a:t>
            </a:r>
            <a:r>
              <a:rPr lang="ko-KR" altLang="en-US" dirty="0"/>
              <a:t> 그것이 바로 </a:t>
            </a:r>
            <a:r>
              <a:rPr lang="en-US" altLang="ko-KR" dirty="0"/>
              <a:t>Sequential Modeling </a:t>
            </a:r>
            <a:r>
              <a:rPr lang="ko-KR" altLang="en-US" dirty="0">
                <a:sym typeface="Wingdings" pitchFamily="2" charset="2"/>
              </a:rPr>
              <a:t>     </a:t>
            </a:r>
            <a:r>
              <a:rPr lang="en-US" altLang="ko-KR" dirty="0">
                <a:sym typeface="Wingdings" pitchFamily="2" charset="2"/>
              </a:rPr>
              <a:t>1)</a:t>
            </a:r>
            <a:r>
              <a:rPr lang="ko-KR" altLang="en-US" dirty="0">
                <a:sym typeface="Wingdings" pitchFamily="2" charset="2"/>
              </a:rPr>
              <a:t> </a:t>
            </a:r>
            <a:r>
              <a:rPr lang="ko-KR" altLang="en-US" dirty="0" err="1">
                <a:sym typeface="Wingdings" pitchFamily="2" charset="2"/>
              </a:rPr>
              <a:t>신경망적</a:t>
            </a:r>
            <a:r>
              <a:rPr lang="ko-KR" altLang="en-US" dirty="0">
                <a:sym typeface="Wingdings" pitchFamily="2" charset="2"/>
              </a:rPr>
              <a:t> 접근</a:t>
            </a:r>
            <a:r>
              <a:rPr lang="en-US" altLang="ko-KR" dirty="0">
                <a:sym typeface="Wingdings" pitchFamily="2" charset="2"/>
              </a:rPr>
              <a:t>:</a:t>
            </a:r>
            <a:r>
              <a:rPr lang="ko-KR" altLang="en-US" dirty="0">
                <a:sym typeface="Wingdings" pitchFamily="2" charset="2"/>
              </a:rPr>
              <a:t> </a:t>
            </a:r>
            <a:r>
              <a:rPr lang="en-US" altLang="ko-KR" dirty="0"/>
              <a:t>RNN,</a:t>
            </a:r>
            <a:r>
              <a:rPr lang="ko-KR" altLang="en-US" dirty="0"/>
              <a:t> </a:t>
            </a:r>
            <a:r>
              <a:rPr lang="ko-KR" altLang="en-US" dirty="0" err="1"/>
              <a:t>파생모델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그래디언트</a:t>
            </a:r>
            <a:r>
              <a:rPr lang="ko-KR" altLang="en-US" dirty="0"/>
              <a:t> </a:t>
            </a:r>
            <a:r>
              <a:rPr lang="ko-KR" altLang="en-US" dirty="0" err="1"/>
              <a:t>클리핑</a:t>
            </a:r>
            <a:r>
              <a:rPr lang="en-US" altLang="ko-KR" dirty="0"/>
              <a:t>(gradient clipping)</a:t>
            </a:r>
            <a:br>
              <a:rPr lang="en-US" altLang="ko-KR" dirty="0"/>
            </a:br>
            <a:r>
              <a:rPr lang="en-US" altLang="ko-KR" dirty="0"/>
              <a:t>2)</a:t>
            </a:r>
            <a:r>
              <a:rPr lang="ko-KR" altLang="en-US" dirty="0"/>
              <a:t> </a:t>
            </a:r>
            <a:r>
              <a:rPr lang="ko-KR" altLang="en-US" dirty="0" err="1"/>
              <a:t>비신경망적</a:t>
            </a:r>
            <a:r>
              <a:rPr lang="ko-KR" altLang="en-US" dirty="0"/>
              <a:t> 접근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HMM, </a:t>
            </a:r>
            <a:r>
              <a:rPr lang="ko-KR" altLang="en-US" dirty="0"/>
              <a:t>조건부 랜덤 필드</a:t>
            </a:r>
            <a:r>
              <a:rPr lang="en-US" altLang="ko-KR" dirty="0"/>
              <a:t>(CRFs)</a:t>
            </a:r>
          </a:p>
          <a:p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324364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NN 다이어그램">
            <a:extLst>
              <a:ext uri="{FF2B5EF4-FFF2-40B4-BE49-F238E27FC236}">
                <a16:creationId xmlns:a16="http://schemas.microsoft.com/office/drawing/2014/main" id="{E8C1B09A-7055-3242-B72A-3ADFF0C775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75" r="-1" b="6723"/>
          <a:stretch/>
        </p:blipFill>
        <p:spPr bwMode="auto">
          <a:xfrm>
            <a:off x="305" y="10"/>
            <a:ext cx="12191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375789-9061-DF43-B967-A152EBBFF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776" y="21844"/>
            <a:ext cx="6685815" cy="1171956"/>
          </a:xfrm>
        </p:spPr>
        <p:txBody>
          <a:bodyPr anchor="ctr">
            <a:normAutofit/>
          </a:bodyPr>
          <a:lstStyle/>
          <a:p>
            <a:r>
              <a:rPr lang="en-US" sz="2700" dirty="0"/>
              <a:t>RNN</a:t>
            </a:r>
            <a:r>
              <a:rPr lang="en-US" altLang="ko-KR" sz="2000" dirty="0"/>
              <a:t>(Recurrent neural network)</a:t>
            </a:r>
            <a:r>
              <a:rPr lang="ko-KR" altLang="en-US" sz="2000" dirty="0"/>
              <a:t> </a:t>
            </a:r>
            <a:r>
              <a:rPr lang="ko-KR" altLang="en-US" sz="2700" dirty="0"/>
              <a:t>기본 사상</a:t>
            </a:r>
            <a:endParaRPr lang="en-KR" sz="2700" dirty="0"/>
          </a:p>
        </p:txBody>
      </p:sp>
      <p:graphicFrame>
        <p:nvGraphicFramePr>
          <p:cNvPr id="1028" name="Content Placeholder 2">
            <a:extLst>
              <a:ext uri="{FF2B5EF4-FFF2-40B4-BE49-F238E27FC236}">
                <a16:creationId xmlns:a16="http://schemas.microsoft.com/office/drawing/2014/main" id="{491129E9-9CD9-49F5-9F52-73A92BDC20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4232538"/>
              </p:ext>
            </p:extLst>
          </p:nvPr>
        </p:nvGraphicFramePr>
        <p:xfrm>
          <a:off x="4976636" y="1193800"/>
          <a:ext cx="6085091" cy="4699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6253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42C14A9-3617-46DD-9FC4-ED828A7D3E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9AB0109-1C89-41F0-9EDF-3DE017BE3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7" y="1847088"/>
            <a:ext cx="55480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BA72324-4049-1340-A959-F895FE59C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5550357" cy="1049235"/>
          </a:xfrm>
        </p:spPr>
        <p:txBody>
          <a:bodyPr>
            <a:normAutofit/>
          </a:bodyPr>
          <a:lstStyle/>
          <a:p>
            <a:r>
              <a:rPr lang="en-KR" dirty="0"/>
              <a:t>RNN</a:t>
            </a:r>
            <a:r>
              <a:rPr lang="ko-KR" altLang="en-US" dirty="0"/>
              <a:t>은 </a:t>
            </a:r>
            <a:r>
              <a:rPr lang="en-US" altLang="ko-KR" dirty="0"/>
              <a:t>NN</a:t>
            </a:r>
            <a:r>
              <a:rPr lang="ko-KR" altLang="en-US" dirty="0"/>
              <a:t>을 펼친 구조</a:t>
            </a:r>
            <a:endParaRPr lang="en-KR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9E5CB6C-D5A1-44AB-BAD0-E76C67ED2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C8926-E976-1C43-B9B7-65E2FEF61C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5550357" cy="3450613"/>
          </a:xfrm>
        </p:spPr>
        <p:txBody>
          <a:bodyPr>
            <a:normAutofit/>
          </a:bodyPr>
          <a:lstStyle/>
          <a:p>
            <a:endParaRPr lang="en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A9FE13-5E0E-FC42-9C68-2773A19A9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276" y="2058022"/>
            <a:ext cx="4474036" cy="34785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25DC281-92E7-BA4C-ACED-ACD98108C9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3434" y="2058022"/>
            <a:ext cx="5359293" cy="253226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5A16967-5C32-4A48-9F02-4F0228AC8D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42D078B-EF20-4DB1-AA1B-87F212C56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464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2A4B30-77D7-4FFB-8B53-A88BD68C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A50E1E-D907-7C4E-BD83-D652DEC50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19"/>
            <a:ext cx="4325112" cy="1049235"/>
          </a:xfrm>
        </p:spPr>
        <p:txBody>
          <a:bodyPr>
            <a:normAutofit/>
          </a:bodyPr>
          <a:lstStyle/>
          <a:p>
            <a:r>
              <a:rPr lang="en-US" altLang="ko-KR" sz="2800"/>
              <a:t>BPTT</a:t>
            </a:r>
            <a:endParaRPr lang="en-KR" sz="280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73AAE2E-5D6B-4952-A4BB-546C49F8D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432511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01E4D783-AD45-49E7-B6C7-BBACB829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EC7F5-845D-BC4D-A64A-3BF173A7E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4537741" cy="4074172"/>
          </a:xfrm>
        </p:spPr>
        <p:txBody>
          <a:bodyPr>
            <a:normAutofit/>
          </a:bodyPr>
          <a:lstStyle/>
          <a:p>
            <a:r>
              <a:rPr lang="en-US" sz="1800" b="1" dirty="0"/>
              <a:t>B</a:t>
            </a:r>
            <a:r>
              <a:rPr lang="en-US" sz="1800" dirty="0"/>
              <a:t>ack</a:t>
            </a:r>
            <a:r>
              <a:rPr lang="en-US" sz="1800" b="1" dirty="0"/>
              <a:t>p</a:t>
            </a:r>
            <a:r>
              <a:rPr lang="en-US" sz="1800" dirty="0"/>
              <a:t>ropagation </a:t>
            </a:r>
            <a:r>
              <a:rPr lang="en-US" sz="1800" b="1" dirty="0"/>
              <a:t>Through Time </a:t>
            </a:r>
            <a:br>
              <a:rPr lang="en-US" sz="1800" dirty="0"/>
            </a:br>
            <a:r>
              <a:rPr lang="en-US" altLang="ko-KR" sz="1800" dirty="0"/>
              <a:t>(</a:t>
            </a:r>
            <a:r>
              <a:rPr lang="ko-KR" altLang="en-US" sz="1800" dirty="0"/>
              <a:t>시간 축에 대해 수행되는 </a:t>
            </a:r>
            <a:r>
              <a:rPr lang="ko-KR" altLang="en-US" sz="1800" dirty="0" err="1"/>
              <a:t>역전파</a:t>
            </a:r>
            <a:r>
              <a:rPr lang="ko-KR" altLang="en-US" sz="1800" dirty="0"/>
              <a:t> 방법</a:t>
            </a:r>
            <a:r>
              <a:rPr lang="en-US" altLang="ko-KR" sz="1800" dirty="0"/>
              <a:t>)</a:t>
            </a:r>
            <a:endParaRPr lang="en-US" sz="1800" dirty="0"/>
          </a:p>
          <a:p>
            <a:r>
              <a:rPr lang="ko-KR" altLang="en-US" sz="1800" dirty="0"/>
              <a:t>기존 </a:t>
            </a:r>
            <a:r>
              <a:rPr lang="en-US" altLang="ko-KR" sz="1800" dirty="0"/>
              <a:t>NN</a:t>
            </a:r>
            <a:r>
              <a:rPr lang="ko-KR" altLang="en-US" sz="1800" dirty="0"/>
              <a:t>에서 사용되던 </a:t>
            </a:r>
            <a:r>
              <a:rPr lang="en-US" altLang="ko-KR" sz="1800" dirty="0"/>
              <a:t>Feed Forward</a:t>
            </a:r>
            <a:r>
              <a:rPr lang="ko-KR" altLang="en-US" sz="1800" dirty="0"/>
              <a:t>는 물론 </a:t>
            </a:r>
            <a:r>
              <a:rPr lang="en-US" altLang="ko-KR" sz="1800" dirty="0"/>
              <a:t>Backpropagation</a:t>
            </a:r>
            <a:r>
              <a:rPr lang="ko-KR" altLang="en-US" sz="1800" dirty="0"/>
              <a:t>에도 </a:t>
            </a:r>
            <a:r>
              <a:rPr lang="ko-KR" altLang="en-US" sz="1800" b="1" dirty="0"/>
              <a:t>시간 반영</a:t>
            </a:r>
            <a:r>
              <a:rPr lang="ko-KR" altLang="en-US" sz="1800" dirty="0"/>
              <a:t> 필요</a:t>
            </a:r>
            <a:endParaRPr lang="en-US" altLang="ko-KR" sz="1800" dirty="0"/>
          </a:p>
          <a:p>
            <a:r>
              <a:rPr lang="ko-KR" altLang="en-US" sz="1800" dirty="0"/>
              <a:t>단순하게 보면</a:t>
            </a:r>
            <a:r>
              <a:rPr lang="en-US" altLang="ko-KR" sz="1800" dirty="0"/>
              <a:t>,</a:t>
            </a:r>
            <a:r>
              <a:rPr lang="ko-KR" altLang="en-US" sz="1800" dirty="0"/>
              <a:t> 일정 시간 동안 발생한 에러 값들을 합한 값을 </a:t>
            </a:r>
            <a:r>
              <a:rPr lang="ko-KR" altLang="en-US" sz="1800" dirty="0" err="1"/>
              <a:t>역전파</a:t>
            </a:r>
            <a:r>
              <a:rPr lang="en-US" altLang="ko-KR" sz="1800" dirty="0"/>
              <a:t>!</a:t>
            </a:r>
          </a:p>
          <a:p>
            <a:r>
              <a:rPr lang="ko-KR" altLang="en-US" sz="1800" dirty="0"/>
              <a:t>모든 시간의 에러 </a:t>
            </a:r>
            <a:r>
              <a:rPr lang="ko-KR" altLang="en-US" sz="1800" dirty="0" err="1"/>
              <a:t>역전파로</a:t>
            </a:r>
            <a:r>
              <a:rPr lang="ko-KR" altLang="en-US" sz="1800" dirty="0"/>
              <a:t> 인한 </a:t>
            </a:r>
            <a:r>
              <a:rPr lang="ko-KR" altLang="en-US" sz="1800" dirty="0" err="1"/>
              <a:t>계산량을</a:t>
            </a:r>
            <a:r>
              <a:rPr lang="ko-KR" altLang="en-US" sz="1800" dirty="0"/>
              <a:t> 줄이기 위한 방법으로 </a:t>
            </a:r>
            <a:br>
              <a:rPr lang="en-US" altLang="ko-KR" sz="1800" dirty="0"/>
            </a:br>
            <a:r>
              <a:rPr lang="en-US" altLang="ko-KR" sz="1800" b="1" dirty="0"/>
              <a:t>Truncated</a:t>
            </a:r>
            <a:r>
              <a:rPr lang="ko-KR" altLang="en-US" sz="1800" dirty="0"/>
              <a:t> </a:t>
            </a:r>
            <a:r>
              <a:rPr lang="en-US" altLang="ko-KR" sz="1800" dirty="0"/>
              <a:t>BPTT</a:t>
            </a:r>
            <a:r>
              <a:rPr lang="ko-KR" altLang="en-US" sz="1800" dirty="0"/>
              <a:t> 방식도 사용 </a:t>
            </a:r>
            <a:br>
              <a:rPr lang="en-US" altLang="ko-KR" sz="1800" dirty="0"/>
            </a:br>
            <a:r>
              <a:rPr lang="en-US" altLang="ko-KR" sz="1800" dirty="0"/>
              <a:t>(</a:t>
            </a:r>
            <a:r>
              <a:rPr lang="ko-KR" altLang="en-US" sz="1800" dirty="0"/>
              <a:t>보통 </a:t>
            </a:r>
            <a:r>
              <a:rPr lang="en-US" altLang="ko-KR" sz="1800" dirty="0"/>
              <a:t>5 time-step </a:t>
            </a:r>
            <a:r>
              <a:rPr lang="ko-KR" altLang="en-US" sz="1800" dirty="0"/>
              <a:t>이전까지 확인</a:t>
            </a:r>
            <a:r>
              <a:rPr lang="en-US" altLang="ko-KR" sz="1800" dirty="0"/>
              <a:t>)</a:t>
            </a:r>
            <a:endParaRPr lang="en-KR" sz="1800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944E92C-2ACF-2D4F-901C-CB2DFCC9CA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8256" y="99021"/>
            <a:ext cx="3684266" cy="24500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C73B363-5771-8B46-9B5F-9320073A3E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1123" y="2714778"/>
            <a:ext cx="3691399" cy="20431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3B700E-25A5-A046-9F1D-4AA1CB732A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1123" y="4867541"/>
            <a:ext cx="3684266" cy="1863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790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7593-D02C-D741-957A-CAED99ACF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RNN</a:t>
            </a:r>
            <a:r>
              <a:rPr lang="ko-KR" altLang="en-US" dirty="0"/>
              <a:t>에서도 마주한 너란 놈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Vanishing</a:t>
            </a:r>
            <a:r>
              <a:rPr lang="ko-KR" altLang="en-US" dirty="0"/>
              <a:t> </a:t>
            </a:r>
            <a:r>
              <a:rPr lang="en-US" altLang="ko-KR" dirty="0"/>
              <a:t>Gradient</a:t>
            </a:r>
            <a:r>
              <a:rPr lang="ko-KR" altLang="en-US" dirty="0"/>
              <a:t> 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38FA7-D450-844A-9810-B7333E6A6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활성화함수로 </a:t>
            </a:r>
            <a:r>
              <a:rPr lang="en-US" altLang="ko-KR" b="1" dirty="0"/>
              <a:t>tanh</a:t>
            </a:r>
            <a:r>
              <a:rPr lang="en-US" altLang="ko-KR" dirty="0"/>
              <a:t> </a:t>
            </a:r>
            <a:r>
              <a:rPr lang="ko-KR" altLang="en-US" dirty="0"/>
              <a:t>함수가 사용되는데</a:t>
            </a:r>
            <a:r>
              <a:rPr lang="en-US" altLang="ko-KR" dirty="0"/>
              <a:t>,</a:t>
            </a:r>
            <a:r>
              <a:rPr lang="ko-KR" altLang="en-US" dirty="0"/>
              <a:t> 양 끝의 값이 </a:t>
            </a:r>
            <a:r>
              <a:rPr lang="en-US" altLang="ko-KR" dirty="0"/>
              <a:t>-1</a:t>
            </a:r>
            <a:r>
              <a:rPr lang="ko-KR" altLang="en-US" dirty="0"/>
              <a:t> 또는 </a:t>
            </a:r>
            <a:r>
              <a:rPr lang="en-US" altLang="ko-KR" dirty="0"/>
              <a:t>1</a:t>
            </a:r>
            <a:r>
              <a:rPr lang="ko-KR" altLang="en-US" dirty="0"/>
              <a:t>에 근접</a:t>
            </a:r>
            <a:br>
              <a:rPr lang="en-KR" altLang="ko-KR" dirty="0"/>
            </a:br>
            <a:r>
              <a:rPr lang="en-US" altLang="ko-KR" dirty="0">
                <a:sym typeface="Wingdings" pitchFamily="2" charset="2"/>
              </a:rPr>
              <a:t></a:t>
            </a:r>
            <a:r>
              <a:rPr lang="ko-KR" altLang="en-US" dirty="0">
                <a:sym typeface="Wingdings" pitchFamily="2" charset="2"/>
              </a:rPr>
              <a:t> 여기서도 </a:t>
            </a:r>
            <a:r>
              <a:rPr lang="ko-KR" altLang="en-US" b="1" dirty="0">
                <a:sym typeface="Wingdings" pitchFamily="2" charset="2"/>
              </a:rPr>
              <a:t>기울기가 </a:t>
            </a:r>
            <a:r>
              <a:rPr lang="en-US" altLang="ko-KR" b="1" dirty="0">
                <a:sym typeface="Wingdings" pitchFamily="2" charset="2"/>
              </a:rPr>
              <a:t>0</a:t>
            </a:r>
            <a:r>
              <a:rPr lang="ko-KR" altLang="en-US" b="1" dirty="0">
                <a:sym typeface="Wingdings" pitchFamily="2" charset="2"/>
              </a:rPr>
              <a:t>에 가까워지는 문제 발생 </a:t>
            </a:r>
            <a:br>
              <a:rPr lang="en-US" altLang="ko-KR" dirty="0">
                <a:sym typeface="Wingdings" pitchFamily="2" charset="2"/>
              </a:rPr>
            </a:br>
            <a:r>
              <a:rPr lang="ko-KR" altLang="en-US" dirty="0">
                <a:sym typeface="Wingdings" pitchFamily="2" charset="2"/>
              </a:rPr>
              <a:t>    </a:t>
            </a:r>
            <a:r>
              <a:rPr lang="en-US" altLang="ko-KR" dirty="0">
                <a:sym typeface="Wingdings" pitchFamily="2" charset="2"/>
              </a:rPr>
              <a:t>(</a:t>
            </a:r>
            <a:r>
              <a:rPr lang="ko-KR" altLang="en-US" dirty="0">
                <a:sym typeface="Wingdings" pitchFamily="2" charset="2"/>
              </a:rPr>
              <a:t>학습속도가 매우 느려지거나 학습 자체가 거의 되지 않음</a:t>
            </a:r>
            <a:r>
              <a:rPr lang="en-US" altLang="ko-KR" dirty="0">
                <a:sym typeface="Wingdings" pitchFamily="2" charset="2"/>
              </a:rPr>
              <a:t>)</a:t>
            </a:r>
            <a:endParaRPr lang="en-US" altLang="ko-KR" dirty="0"/>
          </a:p>
        </p:txBody>
      </p:sp>
      <p:pic>
        <p:nvPicPr>
          <p:cNvPr id="3076" name="Picture 4" descr="Sigmoid and Tanh Activation Functions · A.I. Dan">
            <a:extLst>
              <a:ext uri="{FF2B5EF4-FFF2-40B4-BE49-F238E27FC236}">
                <a16:creationId xmlns:a16="http://schemas.microsoft.com/office/drawing/2014/main" id="{EA483E98-7485-BC4A-AE46-4A34AF3D1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5960" y="3340997"/>
            <a:ext cx="7342632" cy="2125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1BB9AA-8E11-2246-A9F5-7B94A15B0F22}"/>
              </a:ext>
            </a:extLst>
          </p:cNvPr>
          <p:cNvSpPr/>
          <p:nvPr/>
        </p:nvSpPr>
        <p:spPr>
          <a:xfrm>
            <a:off x="9893808" y="3383280"/>
            <a:ext cx="1965960" cy="20373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보완책</a:t>
            </a:r>
            <a:r>
              <a:rPr lang="en-US" altLang="ko-KR" dirty="0"/>
              <a:t>]</a:t>
            </a:r>
            <a:br>
              <a:rPr lang="en-US" altLang="ko-KR" dirty="0"/>
            </a:br>
            <a:endParaRPr lang="en-US" altLang="ko-KR" dirty="0"/>
          </a:p>
          <a:p>
            <a:pPr algn="ctr"/>
            <a:r>
              <a:rPr lang="en-US" altLang="ko-KR" dirty="0" err="1"/>
              <a:t>ReLU</a:t>
            </a:r>
            <a:r>
              <a:rPr lang="en-US" altLang="ko-KR" dirty="0"/>
              <a:t>, Residual Connection,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-US" altLang="ko-KR" dirty="0"/>
              <a:t>LSTM,</a:t>
            </a:r>
            <a:r>
              <a:rPr lang="ko-KR" altLang="en-US" dirty="0"/>
              <a:t> </a:t>
            </a:r>
            <a:r>
              <a:rPr lang="en-US" altLang="ko-KR" dirty="0"/>
              <a:t>Attention </a:t>
            </a:r>
            <a:r>
              <a:rPr lang="ko-KR" altLang="en-US" dirty="0"/>
              <a:t>기반 모델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14166521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97954-9295-384D-9D90-F1615B1CD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Multilayer RNN</a:t>
            </a:r>
            <a:endParaRPr lang="en-K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A9E2D-E92E-6C41-B1FC-48C5D7A4F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4"/>
            <a:ext cx="6195784" cy="3450613"/>
          </a:xfrm>
        </p:spPr>
        <p:txBody>
          <a:bodyPr>
            <a:normAutofit/>
          </a:bodyPr>
          <a:lstStyle/>
          <a:p>
            <a:r>
              <a:rPr lang="ko-KR" altLang="en-US" dirty="0"/>
              <a:t>여러 층으로 이루어진 </a:t>
            </a:r>
            <a:r>
              <a:rPr lang="en-US" altLang="ko-KR" dirty="0"/>
              <a:t>RNN</a:t>
            </a:r>
            <a:r>
              <a:rPr lang="ko-KR" altLang="en-US" dirty="0"/>
              <a:t> </a:t>
            </a:r>
            <a:r>
              <a:rPr lang="en-US" altLang="ko-KR" dirty="0"/>
              <a:t>(=Deep RNN)</a:t>
            </a:r>
          </a:p>
          <a:p>
            <a:r>
              <a:rPr lang="en-US" altLang="ko-KR" dirty="0"/>
              <a:t>RNN </a:t>
            </a:r>
            <a:r>
              <a:rPr lang="ko-KR" altLang="en-US" dirty="0"/>
              <a:t>전체 </a:t>
            </a:r>
            <a:r>
              <a:rPr lang="ko-KR" altLang="en-US" dirty="0" err="1"/>
              <a:t>출력값은</a:t>
            </a:r>
            <a:r>
              <a:rPr lang="ko-KR" altLang="en-US" dirty="0"/>
              <a:t> 맨 위층의 </a:t>
            </a:r>
            <a:r>
              <a:rPr lang="en-US" altLang="ko-KR" dirty="0"/>
              <a:t>Hidden State</a:t>
            </a:r>
          </a:p>
          <a:p>
            <a:r>
              <a:rPr lang="ko-KR" altLang="en-US" dirty="0"/>
              <a:t>사용 이유</a:t>
            </a:r>
            <a:r>
              <a:rPr lang="en-US" altLang="ko-KR" dirty="0"/>
              <a:t>:</a:t>
            </a:r>
            <a:r>
              <a:rPr lang="ko-KR" altLang="en-US" dirty="0"/>
              <a:t> 언어 처리와 스피치 인식에 있어서 매우 큰 진전을 보이는 모델</a:t>
            </a:r>
            <a:r>
              <a:rPr lang="en-US" altLang="ko-KR" dirty="0"/>
              <a:t>?</a:t>
            </a:r>
            <a:endParaRPr lang="en-KR" dirty="0"/>
          </a:p>
        </p:txBody>
      </p:sp>
      <p:pic>
        <p:nvPicPr>
          <p:cNvPr id="4098" name="Picture 2" descr="Recurrent Neural Network – SQLML">
            <a:extLst>
              <a:ext uri="{FF2B5EF4-FFF2-40B4-BE49-F238E27FC236}">
                <a16:creationId xmlns:a16="http://schemas.microsoft.com/office/drawing/2014/main" id="{D7C2E2D9-7EF4-DD4C-B19D-C5A9B8F32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38234" y="2015734"/>
            <a:ext cx="2907141" cy="3450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6863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D6536-FBD6-CB44-9A53-89528C188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</a:t>
            </a:r>
            <a:r>
              <a:rPr lang="en-KR" dirty="0"/>
              <a:t>idirectional RNN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C378B-45F2-D748-8464-4D95C7C52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과거</a:t>
            </a:r>
            <a:r>
              <a:rPr lang="en-US" altLang="ko-KR" dirty="0"/>
              <a:t>(</a:t>
            </a:r>
            <a:r>
              <a:rPr lang="ko-KR" altLang="en-US" dirty="0"/>
              <a:t>이전</a:t>
            </a:r>
            <a:r>
              <a:rPr lang="en-US" altLang="ko-KR" dirty="0"/>
              <a:t>)</a:t>
            </a:r>
            <a:r>
              <a:rPr lang="ko-KR" altLang="en-US" dirty="0"/>
              <a:t>의 상태 뿐 아니라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b="1" dirty="0"/>
              <a:t>미래</a:t>
            </a:r>
            <a:r>
              <a:rPr lang="en-US" altLang="ko-KR" b="1" dirty="0"/>
              <a:t>(</a:t>
            </a:r>
            <a:r>
              <a:rPr lang="ko-KR" altLang="en-US" b="1" dirty="0"/>
              <a:t>다음</a:t>
            </a:r>
            <a:r>
              <a:rPr lang="en-US" altLang="ko-KR" b="1" dirty="0"/>
              <a:t>)</a:t>
            </a:r>
            <a:r>
              <a:rPr lang="ko-KR" altLang="en-US" b="1" dirty="0"/>
              <a:t>의 상태까지 고려</a:t>
            </a:r>
            <a:r>
              <a:rPr lang="en-US" altLang="ko-KR" b="1" dirty="0"/>
              <a:t>(</a:t>
            </a:r>
            <a:r>
              <a:rPr lang="ko-KR" altLang="en-US" b="1" dirty="0"/>
              <a:t>예측</a:t>
            </a:r>
            <a:r>
              <a:rPr lang="en-US" altLang="ko-KR" b="1" dirty="0"/>
              <a:t>)</a:t>
            </a:r>
            <a:r>
              <a:rPr lang="ko-KR" altLang="en-US" dirty="0"/>
              <a:t>하는</a:t>
            </a:r>
            <a:r>
              <a:rPr lang="en-US" altLang="ko-KR" dirty="0"/>
              <a:t> </a:t>
            </a:r>
            <a:r>
              <a:rPr lang="ko-KR" altLang="en-US" dirty="0"/>
              <a:t>쌍방향 </a:t>
            </a:r>
            <a:r>
              <a:rPr lang="en-US" altLang="ko-KR" dirty="0"/>
              <a:t>RNN</a:t>
            </a:r>
          </a:p>
          <a:p>
            <a:r>
              <a:rPr lang="en-US" altLang="ko-KR" dirty="0"/>
              <a:t>“</a:t>
            </a:r>
            <a:r>
              <a:rPr lang="ko-KR" altLang="en-US" dirty="0"/>
              <a:t>푸른 하늘에 </a:t>
            </a:r>
            <a:r>
              <a:rPr lang="en-US" altLang="ko-KR" dirty="0"/>
              <a:t>OO</a:t>
            </a:r>
            <a:r>
              <a:rPr lang="ko-KR" altLang="en-US" dirty="0"/>
              <a:t>이 떠 있다</a:t>
            </a:r>
            <a:r>
              <a:rPr lang="en-US" altLang="ko-KR" dirty="0"/>
              <a:t>.”</a:t>
            </a:r>
            <a:r>
              <a:rPr lang="ko-KR" altLang="en-US" dirty="0"/>
              <a:t> </a:t>
            </a:r>
            <a:r>
              <a:rPr lang="en-US" altLang="ko-KR" dirty="0"/>
              <a:t>(OO = </a:t>
            </a:r>
            <a:r>
              <a:rPr lang="ko-KR" altLang="en-US" dirty="0"/>
              <a:t>구름</a:t>
            </a:r>
            <a:r>
              <a:rPr lang="en-US" altLang="ko-KR" dirty="0"/>
              <a:t>)</a:t>
            </a:r>
            <a:endParaRPr lang="en-K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7E51D9-9F18-DE45-B04F-5F560DB61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808" y="3068046"/>
            <a:ext cx="5694172" cy="2985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008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C2A4B30-77D7-4FFB-8B53-A88BD68CA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22E968-9CF4-E344-8DC7-B20EC67C5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80" y="804519"/>
            <a:ext cx="4325112" cy="1049235"/>
          </a:xfrm>
        </p:spPr>
        <p:txBody>
          <a:bodyPr>
            <a:normAutofit/>
          </a:bodyPr>
          <a:lstStyle/>
          <a:p>
            <a:r>
              <a:rPr lang="ko-KR" altLang="en-US" sz="2800" dirty="0"/>
              <a:t>자연어</a:t>
            </a:r>
            <a:r>
              <a:rPr lang="en-US" altLang="ko-KR" sz="2800" dirty="0"/>
              <a:t>(+</a:t>
            </a:r>
            <a:r>
              <a:rPr lang="ko-KR" altLang="en-US" sz="2800" dirty="0"/>
              <a:t>영상</a:t>
            </a:r>
            <a:r>
              <a:rPr lang="en-US" altLang="ko-KR" sz="2800" dirty="0"/>
              <a:t>)</a:t>
            </a:r>
            <a:r>
              <a:rPr lang="ko-KR" altLang="en-US" sz="2800" dirty="0"/>
              <a:t> 처리에서의 </a:t>
            </a:r>
            <a:r>
              <a:rPr lang="en-US" altLang="ko-KR" sz="2800" dirty="0"/>
              <a:t>RNN</a:t>
            </a:r>
            <a:r>
              <a:rPr lang="ko-KR" altLang="en-US" sz="2800" dirty="0"/>
              <a:t> 적용 사례</a:t>
            </a:r>
            <a:endParaRPr lang="en-KR" sz="2800" dirty="0"/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73AAE2E-5D6B-4952-A4BB-546C49F8D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1579" y="1853754"/>
            <a:ext cx="432511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01E4D783-AD45-49E7-B6C7-BBACB8290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8385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1D8E4-2180-874E-ACFA-D9597C6C4A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4325113" cy="4074172"/>
          </a:xfrm>
        </p:spPr>
        <p:txBody>
          <a:bodyPr>
            <a:normAutofit/>
          </a:bodyPr>
          <a:lstStyle/>
          <a:p>
            <a:r>
              <a:rPr lang="en-US" dirty="0"/>
              <a:t>One to One: Vanilla NN (Not RNN)</a:t>
            </a:r>
          </a:p>
          <a:p>
            <a:r>
              <a:rPr lang="en-KR" dirty="0"/>
              <a:t>One to Many: Image Captioning</a:t>
            </a:r>
          </a:p>
          <a:p>
            <a:r>
              <a:rPr lang="en-KR" dirty="0"/>
              <a:t>Many to One: </a:t>
            </a:r>
            <a:r>
              <a:rPr lang="en-KR" b="1" dirty="0">
                <a:solidFill>
                  <a:srgbClr val="FF0000"/>
                </a:solidFill>
              </a:rPr>
              <a:t>Sentiment Analysis (</a:t>
            </a:r>
            <a:r>
              <a:rPr lang="en-US" b="1" dirty="0">
                <a:solidFill>
                  <a:srgbClr val="FF0000"/>
                </a:solidFill>
              </a:rPr>
              <a:t>C</a:t>
            </a:r>
            <a:r>
              <a:rPr lang="en-US" altLang="ko-KR" b="1" dirty="0">
                <a:solidFill>
                  <a:srgbClr val="FF0000"/>
                </a:solidFill>
              </a:rPr>
              <a:t>lassification)</a:t>
            </a:r>
            <a:endParaRPr lang="en-KR" b="1" dirty="0">
              <a:solidFill>
                <a:srgbClr val="FF0000"/>
              </a:solidFill>
            </a:endParaRPr>
          </a:p>
          <a:p>
            <a:r>
              <a:rPr lang="en-KR" dirty="0"/>
              <a:t>Many to Many: </a:t>
            </a:r>
            <a:r>
              <a:rPr lang="ko-KR" altLang="en-US" b="1" dirty="0">
                <a:solidFill>
                  <a:srgbClr val="FF0000"/>
                </a:solidFill>
              </a:rPr>
              <a:t>자동번역</a:t>
            </a:r>
            <a:r>
              <a:rPr lang="en-US" altLang="ko-KR" b="1" dirty="0">
                <a:solidFill>
                  <a:srgbClr val="FF0000"/>
                </a:solidFill>
              </a:rPr>
              <a:t>,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>
                <a:solidFill>
                  <a:srgbClr val="FF0000"/>
                </a:solidFill>
              </a:rPr>
              <a:t>단어별</a:t>
            </a:r>
            <a:r>
              <a:rPr lang="ko-KR" altLang="en-US" b="1" dirty="0">
                <a:solidFill>
                  <a:srgbClr val="FF0000"/>
                </a:solidFill>
              </a:rPr>
              <a:t> 형태소 분류</a:t>
            </a:r>
            <a:r>
              <a:rPr lang="en-US" altLang="ko-KR" b="1" dirty="0">
                <a:solidFill>
                  <a:srgbClr val="FF0000"/>
                </a:solidFill>
              </a:rPr>
              <a:t>,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ko-KR" altLang="en-US" b="1" dirty="0" err="1">
                <a:solidFill>
                  <a:srgbClr val="FF0000"/>
                </a:solidFill>
              </a:rPr>
              <a:t>오토태깅</a:t>
            </a:r>
            <a:endParaRPr lang="en-KR" b="1" dirty="0">
              <a:solidFill>
                <a:srgbClr val="FF0000"/>
              </a:solidFill>
            </a:endParaRPr>
          </a:p>
          <a:p>
            <a:r>
              <a:rPr lang="en-KR" dirty="0"/>
              <a:t>Synced Many to Many: </a:t>
            </a:r>
            <a:r>
              <a:rPr lang="ko-KR" altLang="en-US" dirty="0"/>
              <a:t>문장에서 다음에 나올 단어 예측하는 모델</a:t>
            </a:r>
            <a:r>
              <a:rPr lang="en-US" altLang="ko-KR" dirty="0"/>
              <a:t>, Video(Series of Frames) Classification</a:t>
            </a:r>
            <a:endParaRPr lang="en-KR" dirty="0"/>
          </a:p>
        </p:txBody>
      </p:sp>
      <p:pic>
        <p:nvPicPr>
          <p:cNvPr id="6146" name="Picture 2" descr="RNN의 구조 예시">
            <a:extLst>
              <a:ext uri="{FF2B5EF4-FFF2-40B4-BE49-F238E27FC236}">
                <a16:creationId xmlns:a16="http://schemas.microsoft.com/office/drawing/2014/main" id="{781268F2-4FCF-7341-B274-32C59D7110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3239" y="804519"/>
            <a:ext cx="4637119" cy="1507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27B4351-F0A6-DE48-A251-2A4F11DCA2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3239" y="2477302"/>
            <a:ext cx="4637119" cy="245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00980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6698</TotalTime>
  <Words>785</Words>
  <Application>Microsoft Macintosh PowerPoint</Application>
  <PresentationFormat>Widescreen</PresentationFormat>
  <Paragraphs>63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Gill Sans MT</vt:lpstr>
      <vt:lpstr>Wingdings</vt:lpstr>
      <vt:lpstr>Gallery</vt:lpstr>
      <vt:lpstr>[NLP with pytorch – chapter 7]  Sequence Modeling</vt:lpstr>
      <vt:lpstr>자연어 처리는 곧 Sequence 정보의 처리</vt:lpstr>
      <vt:lpstr>RNN(Recurrent neural network) 기본 사상</vt:lpstr>
      <vt:lpstr>RNN은 NN을 펼친 구조</vt:lpstr>
      <vt:lpstr>BPTT</vt:lpstr>
      <vt:lpstr>RNN에서도 마주한 너란 놈: Vanishing Gradient </vt:lpstr>
      <vt:lpstr>Multilayer RNN</vt:lpstr>
      <vt:lpstr>Bidirectional RNN</vt:lpstr>
      <vt:lpstr>자연어(+영상) 처리에서의 RNN 적용 사례</vt:lpstr>
      <vt:lpstr>LSTM</vt:lpstr>
      <vt:lpstr>GRU (gated recurrent Unit)</vt:lpstr>
      <vt:lpstr>Gradient Clipping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[NLP with pytorch – chapter 7]  Sequence Modeling</dc:title>
  <dc:creator>노 동명</dc:creator>
  <cp:lastModifiedBy>노 동명</cp:lastModifiedBy>
  <cp:revision>23</cp:revision>
  <dcterms:created xsi:type="dcterms:W3CDTF">2021-01-29T22:38:09Z</dcterms:created>
  <dcterms:modified xsi:type="dcterms:W3CDTF">2021-02-08T11:07:50Z</dcterms:modified>
</cp:coreProperties>
</file>

<file path=docProps/thumbnail.jpeg>
</file>